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5" r:id="rId2"/>
    <p:sldId id="259" r:id="rId3"/>
    <p:sldId id="274" r:id="rId4"/>
    <p:sldId id="260" r:id="rId5"/>
    <p:sldId id="287" r:id="rId6"/>
    <p:sldId id="256" r:id="rId7"/>
    <p:sldId id="258" r:id="rId8"/>
    <p:sldId id="263" r:id="rId9"/>
    <p:sldId id="275" r:id="rId10"/>
    <p:sldId id="276" r:id="rId11"/>
    <p:sldId id="277" r:id="rId12"/>
    <p:sldId id="257" r:id="rId13"/>
    <p:sldId id="261" r:id="rId14"/>
    <p:sldId id="262" r:id="rId15"/>
    <p:sldId id="264" r:id="rId16"/>
    <p:sldId id="265" r:id="rId17"/>
    <p:sldId id="278" r:id="rId18"/>
    <p:sldId id="266" r:id="rId19"/>
    <p:sldId id="273" r:id="rId20"/>
    <p:sldId id="267" r:id="rId21"/>
    <p:sldId id="268" r:id="rId22"/>
    <p:sldId id="269" r:id="rId23"/>
    <p:sldId id="270" r:id="rId24"/>
    <p:sldId id="271" r:id="rId25"/>
    <p:sldId id="272" r:id="rId26"/>
    <p:sldId id="280" r:id="rId27"/>
    <p:sldId id="279" r:id="rId28"/>
    <p:sldId id="292" r:id="rId29"/>
    <p:sldId id="293" r:id="rId30"/>
    <p:sldId id="294" r:id="rId31"/>
    <p:sldId id="284" r:id="rId32"/>
    <p:sldId id="288" r:id="rId33"/>
    <p:sldId id="289" r:id="rId34"/>
    <p:sldId id="290" r:id="rId35"/>
    <p:sldId id="291" r:id="rId36"/>
    <p:sldId id="282" r:id="rId37"/>
    <p:sldId id="281" r:id="rId38"/>
    <p:sldId id="283" r:id="rId39"/>
    <p:sldId id="286"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7B78BE-EF52-46BF-8309-C93FBD943539}" v="1" dt="2025-04-25T10:47:33.2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54" y="6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onio Maffei" userId="a119a52e-8f4f-40e6-be0f-4e5f9ee8d680" providerId="ADAL" clId="{307B78BE-EF52-46BF-8309-C93FBD943539}"/>
    <pc:docChg chg="modSld">
      <pc:chgData name="Antonio Maffei" userId="a119a52e-8f4f-40e6-be0f-4e5f9ee8d680" providerId="ADAL" clId="{307B78BE-EF52-46BF-8309-C93FBD943539}" dt="2025-04-25T10:47:35.731" v="1" actId="1076"/>
      <pc:docMkLst>
        <pc:docMk/>
      </pc:docMkLst>
      <pc:sldChg chg="addSp modSp mod">
        <pc:chgData name="Antonio Maffei" userId="a119a52e-8f4f-40e6-be0f-4e5f9ee8d680" providerId="ADAL" clId="{307B78BE-EF52-46BF-8309-C93FBD943539}" dt="2025-04-25T10:47:35.731" v="1" actId="1076"/>
        <pc:sldMkLst>
          <pc:docMk/>
          <pc:sldMk cId="780519055" sldId="295"/>
        </pc:sldMkLst>
        <pc:spChg chg="add mod">
          <ac:chgData name="Antonio Maffei" userId="a119a52e-8f4f-40e6-be0f-4e5f9ee8d680" providerId="ADAL" clId="{307B78BE-EF52-46BF-8309-C93FBD943539}" dt="2025-04-25T10:47:35.731" v="1" actId="1076"/>
          <ac:spMkLst>
            <pc:docMk/>
            <pc:sldMk cId="780519055" sldId="295"/>
            <ac:spMk id="4" creationId="{EA19D41B-5CFF-FE75-B64F-229B1DB12299}"/>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Naslovni diapozitiv">
    <p:spTree>
      <p:nvGrpSpPr>
        <p:cNvPr id="1" name=""/>
        <p:cNvGrpSpPr/>
        <p:nvPr/>
      </p:nvGrpSpPr>
      <p:grpSpPr>
        <a:xfrm>
          <a:off x="0" y="0"/>
          <a:ext cx="0" cy="0"/>
          <a:chOff x="0" y="0"/>
          <a:chExt cx="0" cy="0"/>
        </a:xfrm>
      </p:grpSpPr>
      <p:grpSp>
        <p:nvGrpSpPr>
          <p:cNvPr id="7" name="Group 6"/>
          <p:cNvGrpSpPr/>
          <p:nvPr/>
        </p:nvGrpSpPr>
        <p:grpSpPr>
          <a:xfrm>
            <a:off x="1" y="-8467"/>
            <a:ext cx="12192000" cy="6874934"/>
            <a:chOff x="0" y="-8467"/>
            <a:chExt cx="12336151" cy="6874934"/>
          </a:xfrm>
        </p:grpSpPr>
        <p:sp>
          <p:nvSpPr>
            <p:cNvPr id="26" name="Rectangle 25"/>
            <p:cNvSpPr/>
            <p:nvPr/>
          </p:nvSpPr>
          <p:spPr>
            <a:xfrm>
              <a:off x="10746123" y="0"/>
              <a:ext cx="159002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17B3F9">
                <a:alpha val="52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7" name="Isosceles Triangle 26"/>
            <p:cNvSpPr/>
            <p:nvPr/>
          </p:nvSpPr>
          <p:spPr>
            <a:xfrm>
              <a:off x="8932333" y="3048000"/>
              <a:ext cx="3384581" cy="3810000"/>
            </a:xfrm>
            <a:prstGeom prst="triangle">
              <a:avLst>
                <a:gd name="adj" fmla="val 100000"/>
              </a:avLst>
            </a:prstGeom>
            <a:solidFill>
              <a:schemeClr val="accent1">
                <a:lumMod val="20000"/>
                <a:lumOff val="80000"/>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9" name="Rectangle 28"/>
            <p:cNvSpPr/>
            <p:nvPr/>
          </p:nvSpPr>
          <p:spPr>
            <a:xfrm>
              <a:off x="10898730" y="-8467"/>
              <a:ext cx="1437420"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8" y="-8467"/>
              <a:ext cx="1397151"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5" y="3589867"/>
              <a:ext cx="1945248"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rgbClr val="47B8E4"/>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1104900"/>
            <a:ext cx="7766936" cy="1786639"/>
          </a:xfrm>
          <a:ln>
            <a:noFill/>
          </a:ln>
        </p:spPr>
        <p:style>
          <a:lnRef idx="2">
            <a:schemeClr val="accent1"/>
          </a:lnRef>
          <a:fillRef idx="1">
            <a:schemeClr val="lt1"/>
          </a:fillRef>
          <a:effectRef idx="0">
            <a:schemeClr val="accent1"/>
          </a:effectRef>
          <a:fontRef idx="minor">
            <a:schemeClr val="dk1"/>
          </a:fontRef>
        </p:style>
        <p:txBody>
          <a:bodyPr anchor="b">
            <a:noAutofit/>
          </a:bodyPr>
          <a:lstStyle>
            <a:lvl1pPr algn="r">
              <a:defRPr sz="4800">
                <a:solidFill>
                  <a:schemeClr val="accent1"/>
                </a:solidFill>
              </a:defRPr>
            </a:lvl1pPr>
          </a:lstStyle>
          <a:p>
            <a:r>
              <a:rPr lang="sl-SI"/>
              <a:t>Kliknite, če želite urediti slog naslova matrice</a:t>
            </a:r>
            <a:endParaRPr lang="en-US" dirty="0"/>
          </a:p>
        </p:txBody>
      </p:sp>
      <p:sp>
        <p:nvSpPr>
          <p:cNvPr id="3" name="Subtitle 2"/>
          <p:cNvSpPr>
            <a:spLocks noGrp="1"/>
          </p:cNvSpPr>
          <p:nvPr>
            <p:ph type="subTitle" idx="1"/>
          </p:nvPr>
        </p:nvSpPr>
        <p:spPr>
          <a:xfrm>
            <a:off x="1507067" y="2891539"/>
            <a:ext cx="7766936" cy="602390"/>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a:t>Kliknite, če želite urediti slog podnaslova matrice</a:t>
            </a:r>
            <a:endParaRPr lang="en-US" dirty="0"/>
          </a:p>
        </p:txBody>
      </p:sp>
      <p:pic>
        <p:nvPicPr>
          <p:cNvPr id="9" name="Slika 8" descr="Slika, ki vsebuje besede pisava, posnetek zaslona, grafika, električno modra&#10;&#10;Opis je samodejno ustvarjen">
            <a:extLst>
              <a:ext uri="{FF2B5EF4-FFF2-40B4-BE49-F238E27FC236}">
                <a16:creationId xmlns:a16="http://schemas.microsoft.com/office/drawing/2014/main" id="{2C279610-54F6-70B9-81B0-BF5DF7D331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4565" y="5909898"/>
            <a:ext cx="2471939" cy="518600"/>
          </a:xfrm>
          <a:prstGeom prst="rect">
            <a:avLst/>
          </a:prstGeom>
        </p:spPr>
      </p:pic>
      <p:pic>
        <p:nvPicPr>
          <p:cNvPr id="11" name="Slika 10" descr="Slika, ki vsebuje besede besedilo, pisava, posnetek zaslona, grafika&#10;&#10;Opis je samodejno ustvarjen">
            <a:extLst>
              <a:ext uri="{FF2B5EF4-FFF2-40B4-BE49-F238E27FC236}">
                <a16:creationId xmlns:a16="http://schemas.microsoft.com/office/drawing/2014/main" id="{4499C79A-4051-2B3C-DC95-CBB263B2BB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8827" y="5753100"/>
            <a:ext cx="2748400" cy="832197"/>
          </a:xfrm>
          <a:prstGeom prst="rect">
            <a:avLst/>
          </a:prstGeom>
        </p:spPr>
      </p:pic>
      <p:pic>
        <p:nvPicPr>
          <p:cNvPr id="1026" name="Google Shape;320;p1">
            <a:extLst>
              <a:ext uri="{FF2B5EF4-FFF2-40B4-BE49-F238E27FC236}">
                <a16:creationId xmlns:a16="http://schemas.microsoft.com/office/drawing/2014/main" id="{472D9FCC-9653-CD63-5ABF-04BE32B3F3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3783" y="528583"/>
            <a:ext cx="1099592" cy="1498989"/>
          </a:xfrm>
          <a:prstGeom prst="rect">
            <a:avLst/>
          </a:prstGeom>
          <a:noFill/>
          <a:extLst>
            <a:ext uri="{909E8E84-426E-40DD-AFC4-6F175D3DCCD1}">
              <a14:hiddenFill xmlns:a14="http://schemas.microsoft.com/office/drawing/2010/main">
                <a:solidFill>
                  <a:srgbClr val="FFFFFF"/>
                </a:solidFill>
              </a14:hiddenFill>
            </a:ext>
          </a:extLst>
        </p:spPr>
      </p:pic>
      <p:pic>
        <p:nvPicPr>
          <p:cNvPr id="34" name="Slika 33" descr="Slika, ki vsebuje besede človeški obraz, oseba, majica, oblačila&#10;&#10;Opis je samodejno ustvarjen">
            <a:extLst>
              <a:ext uri="{FF2B5EF4-FFF2-40B4-BE49-F238E27FC236}">
                <a16:creationId xmlns:a16="http://schemas.microsoft.com/office/drawing/2014/main" id="{5468D0D0-A2CD-F38A-4213-0E899B90BD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9947" y="3911967"/>
            <a:ext cx="1097280" cy="1645920"/>
          </a:xfrm>
          <a:prstGeom prst="rect">
            <a:avLst/>
          </a:prstGeom>
        </p:spPr>
      </p:pic>
      <p:sp>
        <p:nvSpPr>
          <p:cNvPr id="35" name="PoljeZBesedilom 34">
            <a:extLst>
              <a:ext uri="{FF2B5EF4-FFF2-40B4-BE49-F238E27FC236}">
                <a16:creationId xmlns:a16="http://schemas.microsoft.com/office/drawing/2014/main" id="{142FFBEE-F714-CC13-CB22-4FFCADE4C810}"/>
              </a:ext>
            </a:extLst>
          </p:cNvPr>
          <p:cNvSpPr txBox="1"/>
          <p:nvPr/>
        </p:nvSpPr>
        <p:spPr>
          <a:xfrm>
            <a:off x="4398485" y="4986568"/>
            <a:ext cx="3533174" cy="923330"/>
          </a:xfrm>
          <a:prstGeom prst="rect">
            <a:avLst/>
          </a:prstGeom>
          <a:noFill/>
        </p:spPr>
        <p:txBody>
          <a:bodyPr wrap="square" rtlCol="0">
            <a:spAutoFit/>
          </a:bodyPr>
          <a:lstStyle/>
          <a:p>
            <a:pPr lvl="1" algn="r"/>
            <a:r>
              <a:rPr lang="sl-SI" dirty="0">
                <a:solidFill>
                  <a:schemeClr val="tx1">
                    <a:lumMod val="65000"/>
                    <a:lumOff val="35000"/>
                  </a:schemeClr>
                </a:solidFill>
              </a:rPr>
              <a:t>Prof. dr. Primož Podržaj</a:t>
            </a:r>
          </a:p>
          <a:p>
            <a:pPr lvl="1" algn="r"/>
            <a:r>
              <a:rPr lang="sl-SI" dirty="0">
                <a:solidFill>
                  <a:schemeClr val="tx1">
                    <a:lumMod val="65000"/>
                    <a:lumOff val="35000"/>
                  </a:schemeClr>
                </a:solidFill>
              </a:rPr>
              <a:t>primoz.podrzaj@fs.uni-lj.si</a:t>
            </a:r>
          </a:p>
          <a:p>
            <a:pPr algn="r"/>
            <a:endParaRPr lang="sl-SI" dirty="0">
              <a:solidFill>
                <a:schemeClr val="tx1">
                  <a:lumMod val="65000"/>
                  <a:lumOff val="35000"/>
                </a:schemeClr>
              </a:solidFill>
            </a:endParaRPr>
          </a:p>
        </p:txBody>
      </p:sp>
    </p:spTree>
    <p:extLst>
      <p:ext uri="{BB962C8B-B14F-4D97-AF65-F5344CB8AC3E}">
        <p14:creationId xmlns:p14="http://schemas.microsoft.com/office/powerpoint/2010/main" val="389834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aslov in napi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sl-SI"/>
              <a:t>Kliknite, če želite urediti slog naslova matrice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3088276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 z napiso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sl-SI"/>
              <a:t>Kliknite, če želite urediti slog naslova matrice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l-SI"/>
              <a:t>Kliknite za urejanje slogov besedila matrice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337983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artica z imenom">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sl-SI"/>
              <a:t>Kliknite, če želite urediti slog naslova matrice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3644241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t kartice z imeno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sl-SI"/>
              <a:t>Kliknite, če želite urediti slog naslova matrice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l-SI"/>
              <a:t>Kliknite za urejanje slogov besedila matrice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86678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Resnično ali neresničn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sl-SI"/>
              <a:t>Kliknite, če želite urediti slog naslova matrice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l-SI"/>
              <a:t>Kliknite za urejanje slogov besedila matrice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41667652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Vertical Text Placeholder 2"/>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30261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sl-SI"/>
              <a:t>Kliknite, če želite urediti slog naslova matrice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495302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sl-SI"/>
              <a:t>Kliknite, če želite urediti slog naslova matrice</a:t>
            </a:r>
            <a:endParaRPr lang="en-US" dirty="0"/>
          </a:p>
        </p:txBody>
      </p:sp>
      <p:sp>
        <p:nvSpPr>
          <p:cNvPr id="3" name="Content Placeholder 2"/>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26225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sl-SI"/>
              <a:t>Kliknite, če želite urediti slog naslova matrice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EC69A59C-9A0B-40BC-BEF3-75E63AAC039B}" type="datetimeFigureOut">
              <a:rPr lang="sl-SI" smtClean="0"/>
              <a:t>25. 04. 2025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908698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Date Placeholder 4"/>
          <p:cNvSpPr>
            <a:spLocks noGrp="1"/>
          </p:cNvSpPr>
          <p:nvPr>
            <p:ph type="dt" sz="half" idx="10"/>
          </p:nvPr>
        </p:nvSpPr>
        <p:spPr/>
        <p:txBody>
          <a:bodyPr/>
          <a:lstStyle/>
          <a:p>
            <a:fld id="{EC69A59C-9A0B-40BC-BEF3-75E63AAC039B}" type="datetimeFigureOut">
              <a:rPr lang="sl-SI" smtClean="0"/>
              <a:t>25. 04. 2025</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3992272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l-SI"/>
              <a:t>Kliknite, če želite urediti slog naslova matrice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7" name="Date Placeholder 6"/>
          <p:cNvSpPr>
            <a:spLocks noGrp="1"/>
          </p:cNvSpPr>
          <p:nvPr>
            <p:ph type="dt" sz="half" idx="10"/>
          </p:nvPr>
        </p:nvSpPr>
        <p:spPr/>
        <p:txBody>
          <a:bodyPr/>
          <a:lstStyle/>
          <a:p>
            <a:fld id="{EC69A59C-9A0B-40BC-BEF3-75E63AAC039B}" type="datetimeFigureOut">
              <a:rPr lang="sl-SI" smtClean="0"/>
              <a:t>25. 04. 2025</a:t>
            </a:fld>
            <a:endParaRPr lang="sl-SI"/>
          </a:p>
        </p:txBody>
      </p:sp>
      <p:sp>
        <p:nvSpPr>
          <p:cNvPr id="8" name="Footer Placeholder 7"/>
          <p:cNvSpPr>
            <a:spLocks noGrp="1"/>
          </p:cNvSpPr>
          <p:nvPr>
            <p:ph type="ftr" sz="quarter" idx="11"/>
          </p:nvPr>
        </p:nvSpPr>
        <p:spPr/>
        <p:txBody>
          <a:bodyPr/>
          <a:lstStyle/>
          <a:p>
            <a:endParaRPr lang="sl-SI"/>
          </a:p>
        </p:txBody>
      </p:sp>
      <p:sp>
        <p:nvSpPr>
          <p:cNvPr id="9" name="Slide Number Placeholder 8"/>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1343736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sl-SI"/>
              <a:t>Kliknite, če želite urediti slog naslova matrice</a:t>
            </a:r>
            <a:endParaRPr lang="en-US" dirty="0"/>
          </a:p>
        </p:txBody>
      </p:sp>
      <p:sp>
        <p:nvSpPr>
          <p:cNvPr id="3" name="Date Placeholder 2"/>
          <p:cNvSpPr>
            <a:spLocks noGrp="1"/>
          </p:cNvSpPr>
          <p:nvPr>
            <p:ph type="dt" sz="half" idx="10"/>
          </p:nvPr>
        </p:nvSpPr>
        <p:spPr/>
        <p:txBody>
          <a:bodyPr/>
          <a:lstStyle/>
          <a:p>
            <a:fld id="{EC69A59C-9A0B-40BC-BEF3-75E63AAC039B}" type="datetimeFigureOut">
              <a:rPr lang="sl-SI" smtClean="0"/>
              <a:t>25. 04. 2025</a:t>
            </a:fld>
            <a:endParaRPr lang="sl-SI"/>
          </a:p>
        </p:txBody>
      </p:sp>
      <p:sp>
        <p:nvSpPr>
          <p:cNvPr id="4" name="Footer Placeholder 3"/>
          <p:cNvSpPr>
            <a:spLocks noGrp="1"/>
          </p:cNvSpPr>
          <p:nvPr>
            <p:ph type="ftr" sz="quarter" idx="11"/>
          </p:nvPr>
        </p:nvSpPr>
        <p:spPr/>
        <p:txBody>
          <a:bodyPr/>
          <a:lstStyle/>
          <a:p>
            <a:endParaRPr lang="sl-SI"/>
          </a:p>
        </p:txBody>
      </p:sp>
      <p:sp>
        <p:nvSpPr>
          <p:cNvPr id="5" name="Slide Number Placeholder 4"/>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3265489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69A59C-9A0B-40BC-BEF3-75E63AAC039B}" type="datetimeFigureOut">
              <a:rPr lang="sl-SI" smtClean="0"/>
              <a:t>25. 04. 2025</a:t>
            </a:fld>
            <a:endParaRPr lang="sl-SI"/>
          </a:p>
        </p:txBody>
      </p:sp>
      <p:sp>
        <p:nvSpPr>
          <p:cNvPr id="3" name="Footer Placeholder 2"/>
          <p:cNvSpPr>
            <a:spLocks noGrp="1"/>
          </p:cNvSpPr>
          <p:nvPr>
            <p:ph type="ftr" sz="quarter" idx="11"/>
          </p:nvPr>
        </p:nvSpPr>
        <p:spPr/>
        <p:txBody>
          <a:bodyPr/>
          <a:lstStyle/>
          <a:p>
            <a:endParaRPr lang="sl-SI"/>
          </a:p>
        </p:txBody>
      </p:sp>
      <p:sp>
        <p:nvSpPr>
          <p:cNvPr id="4" name="Slide Number Placeholder 3"/>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406661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sl-SI"/>
              <a:t>Kliknite, če želite urediti slog naslova matrice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sl-SI"/>
              <a:t>Kliknite za urejanje slogov besedila matrice</a:t>
            </a:r>
          </a:p>
        </p:txBody>
      </p:sp>
      <p:sp>
        <p:nvSpPr>
          <p:cNvPr id="5" name="Date Placeholder 4"/>
          <p:cNvSpPr>
            <a:spLocks noGrp="1"/>
          </p:cNvSpPr>
          <p:nvPr>
            <p:ph type="dt" sz="half" idx="10"/>
          </p:nvPr>
        </p:nvSpPr>
        <p:spPr/>
        <p:txBody>
          <a:bodyPr/>
          <a:lstStyle/>
          <a:p>
            <a:fld id="{EC69A59C-9A0B-40BC-BEF3-75E63AAC039B}" type="datetimeFigureOut">
              <a:rPr lang="sl-SI" smtClean="0"/>
              <a:t>25. 04. 2025</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1822336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sl-SI"/>
              <a:t>Kliknite, če želite urediti slog naslova matrice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l-SI"/>
              <a:t>Kliknite ikono, če želite dodati sliko</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Kliknite za urejanje slogov besedila matrice</a:t>
            </a:r>
          </a:p>
        </p:txBody>
      </p:sp>
      <p:sp>
        <p:nvSpPr>
          <p:cNvPr id="5" name="Date Placeholder 4"/>
          <p:cNvSpPr>
            <a:spLocks noGrp="1"/>
          </p:cNvSpPr>
          <p:nvPr>
            <p:ph type="dt" sz="half" idx="10"/>
          </p:nvPr>
        </p:nvSpPr>
        <p:spPr/>
        <p:txBody>
          <a:bodyPr/>
          <a:lstStyle/>
          <a:p>
            <a:fld id="{EC69A59C-9A0B-40BC-BEF3-75E63AAC039B}" type="datetimeFigureOut">
              <a:rPr lang="sl-SI" smtClean="0"/>
              <a:t>25. 04. 2025</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310E4FF0-FB62-447E-B38E-C828BC14EB03}" type="slidenum">
              <a:rPr lang="sl-SI" smtClean="0"/>
              <a:t>‹#›</a:t>
            </a:fld>
            <a:endParaRPr lang="sl-SI"/>
          </a:p>
        </p:txBody>
      </p:sp>
    </p:spTree>
    <p:extLst>
      <p:ext uri="{BB962C8B-B14F-4D97-AF65-F5344CB8AC3E}">
        <p14:creationId xmlns:p14="http://schemas.microsoft.com/office/powerpoint/2010/main" val="2471201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7596"/>
            <a:ext cx="12188825" cy="6866467"/>
            <a:chOff x="0" y="-8467"/>
            <a:chExt cx="12188825" cy="6866467"/>
          </a:xfrm>
        </p:grpSpPr>
        <p:sp>
          <p:nvSpPr>
            <p:cNvPr id="26" name="Rectangle 28"/>
            <p:cNvSpPr/>
            <p:nvPr/>
          </p:nvSpPr>
          <p:spPr>
            <a:xfrm>
              <a:off x="11214100" y="-8467"/>
              <a:ext cx="97472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rgbClr val="17B3F9">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7" name="Rectangle 29"/>
            <p:cNvSpPr/>
            <p:nvPr/>
          </p:nvSpPr>
          <p:spPr>
            <a:xfrm>
              <a:off x="11353800" y="-8467"/>
              <a:ext cx="835024"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8" name="Isosceles Triangle 27"/>
            <p:cNvSpPr/>
            <p:nvPr/>
          </p:nvSpPr>
          <p:spPr>
            <a:xfrm>
              <a:off x="10744200" y="3589867"/>
              <a:ext cx="1444625"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sl-SI" dirty="0"/>
              <a:t>Kliknite, če želite urediti slog naslova matrice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C69A59C-9A0B-40BC-BEF3-75E63AAC039B}" type="datetimeFigureOut">
              <a:rPr lang="sl-SI" smtClean="0"/>
              <a:t>25. 04. 2025</a:t>
            </a:fld>
            <a:endParaRPr lang="sl-SI"/>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sl-SI"/>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10E4FF0-FB62-447E-B38E-C828BC14EB03}" type="slidenum">
              <a:rPr lang="sl-SI" smtClean="0"/>
              <a:t>‹#›</a:t>
            </a:fld>
            <a:endParaRPr lang="sl-SI"/>
          </a:p>
        </p:txBody>
      </p:sp>
    </p:spTree>
    <p:extLst>
      <p:ext uri="{BB962C8B-B14F-4D97-AF65-F5344CB8AC3E}">
        <p14:creationId xmlns:p14="http://schemas.microsoft.com/office/powerpoint/2010/main" val="1382247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26.gif"/></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oleObject" Target="../embeddings/oleObject4.bin"/><Relationship Id="rId1" Type="http://schemas.openxmlformats.org/officeDocument/2006/relationships/slideLayout" Target="../slideLayouts/slideLayout6.xml"/><Relationship Id="rId5" Type="http://schemas.openxmlformats.org/officeDocument/2006/relationships/image" Target="../media/image60.emf"/><Relationship Id="rId4" Type="http://schemas.openxmlformats.org/officeDocument/2006/relationships/oleObject" Target="../embeddings/oleObject5.bin"/></Relationships>
</file>

<file path=ppt/slides/_rels/slide3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image" Target="../media/image64.png"/><Relationship Id="rId1" Type="http://schemas.openxmlformats.org/officeDocument/2006/relationships/slideLayout" Target="../slideLayouts/slideLayout6.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3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6.xml"/><Relationship Id="rId5" Type="http://schemas.openxmlformats.org/officeDocument/2006/relationships/image" Target="../media/image16.gif"/><Relationship Id="rId4" Type="http://schemas.openxmlformats.org/officeDocument/2006/relationships/image" Target="../media/image15.gi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17.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1E2A5-7A4D-566E-FF15-F17415780BAA}"/>
              </a:ext>
            </a:extLst>
          </p:cNvPr>
          <p:cNvSpPr>
            <a:spLocks noGrp="1"/>
          </p:cNvSpPr>
          <p:nvPr>
            <p:ph type="ctrTitle"/>
          </p:nvPr>
        </p:nvSpPr>
        <p:spPr/>
        <p:txBody>
          <a:bodyPr/>
          <a:lstStyle/>
          <a:p>
            <a:r>
              <a:rPr lang="en-US"/>
              <a:t>Mechatronic actuators</a:t>
            </a:r>
          </a:p>
        </p:txBody>
      </p:sp>
      <p:sp>
        <p:nvSpPr>
          <p:cNvPr id="3" name="Subtitle 2">
            <a:extLst>
              <a:ext uri="{FF2B5EF4-FFF2-40B4-BE49-F238E27FC236}">
                <a16:creationId xmlns:a16="http://schemas.microsoft.com/office/drawing/2014/main" id="{4439598B-7E0A-EFED-B135-009338DBF9DF}"/>
              </a:ext>
            </a:extLst>
          </p:cNvPr>
          <p:cNvSpPr>
            <a:spLocks noGrp="1"/>
          </p:cNvSpPr>
          <p:nvPr>
            <p:ph type="subTitle" idx="1"/>
          </p:nvPr>
        </p:nvSpPr>
        <p:spPr/>
        <p:txBody>
          <a:bodyPr/>
          <a:lstStyle/>
          <a:p>
            <a:r>
              <a:rPr lang="en-US"/>
              <a:t>Electrical</a:t>
            </a:r>
          </a:p>
        </p:txBody>
      </p:sp>
      <p:sp>
        <p:nvSpPr>
          <p:cNvPr id="4" name="TextBox 2">
            <a:extLst>
              <a:ext uri="{FF2B5EF4-FFF2-40B4-BE49-F238E27FC236}">
                <a16:creationId xmlns:a16="http://schemas.microsoft.com/office/drawing/2014/main" id="{EA19D41B-5CFF-FE75-B64F-229B1DB12299}"/>
              </a:ext>
            </a:extLst>
          </p:cNvPr>
          <p:cNvSpPr txBox="1"/>
          <p:nvPr/>
        </p:nvSpPr>
        <p:spPr>
          <a:xfrm>
            <a:off x="479376" y="3966462"/>
            <a:ext cx="6096000" cy="1169551"/>
          </a:xfrm>
          <a:prstGeom prst="rect">
            <a:avLst/>
          </a:prstGeom>
          <a:solidFill>
            <a:schemeClr val="bg1"/>
          </a:solidFill>
        </p:spPr>
        <p:txBody>
          <a:bodyPr wrap="square">
            <a:spAutoFit/>
          </a:bodyPr>
          <a:lstStyle>
            <a:defPPr marR="0" lvl="0" algn="l" rtl="0">
              <a:lnSpc>
                <a:spcPct val="100000"/>
              </a:lnSpc>
              <a:spcBef>
                <a:spcPts val="0"/>
              </a:spcBef>
              <a:spcAft>
                <a:spcPts val="0"/>
              </a:spcAft>
              <a:defRPr lang="en-US"/>
            </a:defPPr>
            <a:lvl1pPr marL="0" marR="0" lvl="0"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1pPr>
            <a:lvl2pPr marL="457200" marR="0" lvl="1"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2pPr>
            <a:lvl3pPr marL="914400" marR="0" lvl="2"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3pPr>
            <a:lvl4pPr marL="1371600" marR="0" lvl="3"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4pPr>
            <a:lvl5pPr marL="1828800" marR="0" lvl="4"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5pPr>
            <a:lvl6pPr marL="2286000" marR="0" lvl="5"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6pPr>
            <a:lvl7pPr marL="2743200" marR="0" lvl="6"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7pPr>
            <a:lvl8pPr marL="3200400" marR="0" lvl="7"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8pPr>
            <a:lvl9pPr marL="3657600" marR="0" lvl="8"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9pPr>
          </a:lstStyle>
          <a:p>
            <a:r>
              <a:rPr lang="en-GB" dirty="0"/>
              <a:t>Disclaimer: 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extLst>
      <p:ext uri="{BB962C8B-B14F-4D97-AF65-F5344CB8AC3E}">
        <p14:creationId xmlns:p14="http://schemas.microsoft.com/office/powerpoint/2010/main" val="7805190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a:t>
            </a:r>
            <a:endParaRPr lang="en-US" dirty="0"/>
          </a:p>
        </p:txBody>
      </p:sp>
      <p:pic>
        <p:nvPicPr>
          <p:cNvPr id="3" name="Picture 2"/>
          <p:cNvPicPr>
            <a:picLocks noChangeAspect="1"/>
          </p:cNvPicPr>
          <p:nvPr/>
        </p:nvPicPr>
        <p:blipFill>
          <a:blip r:embed="rId2"/>
          <a:stretch>
            <a:fillRect/>
          </a:stretch>
        </p:blipFill>
        <p:spPr>
          <a:xfrm>
            <a:off x="2639616" y="1484784"/>
            <a:ext cx="7221020" cy="4350816"/>
          </a:xfrm>
          <a:prstGeom prst="rect">
            <a:avLst/>
          </a:prstGeom>
        </p:spPr>
      </p:pic>
    </p:spTree>
    <p:extLst>
      <p:ext uri="{BB962C8B-B14F-4D97-AF65-F5344CB8AC3E}">
        <p14:creationId xmlns:p14="http://schemas.microsoft.com/office/powerpoint/2010/main" val="147263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Two types</a:t>
            </a:r>
            <a:endParaRPr lang="en-US" dirty="0"/>
          </a:p>
        </p:txBody>
      </p:sp>
      <p:pic>
        <p:nvPicPr>
          <p:cNvPr id="3" name="Picture 2"/>
          <p:cNvPicPr>
            <a:picLocks noChangeAspect="1"/>
          </p:cNvPicPr>
          <p:nvPr/>
        </p:nvPicPr>
        <p:blipFill>
          <a:blip r:embed="rId2"/>
          <a:stretch>
            <a:fillRect/>
          </a:stretch>
        </p:blipFill>
        <p:spPr>
          <a:xfrm>
            <a:off x="3575721" y="1417638"/>
            <a:ext cx="4709863" cy="2394846"/>
          </a:xfrm>
          <a:prstGeom prst="rect">
            <a:avLst/>
          </a:prstGeom>
        </p:spPr>
      </p:pic>
      <p:pic>
        <p:nvPicPr>
          <p:cNvPr id="4" name="Picture 3"/>
          <p:cNvPicPr>
            <a:picLocks noChangeAspect="1"/>
          </p:cNvPicPr>
          <p:nvPr/>
        </p:nvPicPr>
        <p:blipFill>
          <a:blip r:embed="rId3"/>
          <a:stretch>
            <a:fillRect/>
          </a:stretch>
        </p:blipFill>
        <p:spPr>
          <a:xfrm>
            <a:off x="3215680" y="4365105"/>
            <a:ext cx="5309394" cy="2288677"/>
          </a:xfrm>
          <a:prstGeom prst="rect">
            <a:avLst/>
          </a:prstGeom>
        </p:spPr>
      </p:pic>
    </p:spTree>
    <p:extLst>
      <p:ext uri="{BB962C8B-B14F-4D97-AF65-F5344CB8AC3E}">
        <p14:creationId xmlns:p14="http://schemas.microsoft.com/office/powerpoint/2010/main" val="3117131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19536" y="44624"/>
            <a:ext cx="8229600" cy="706090"/>
          </a:xfrm>
        </p:spPr>
        <p:txBody>
          <a:bodyPr>
            <a:normAutofit/>
          </a:bodyPr>
          <a:lstStyle/>
          <a:p>
            <a:r>
              <a:rPr lang="en-US"/>
              <a:t>Torque problem</a:t>
            </a:r>
            <a:endParaRPr lang="en-US" dirty="0"/>
          </a:p>
        </p:txBody>
      </p:sp>
      <p:pic>
        <p:nvPicPr>
          <p:cNvPr id="2050" name="Picture 2" descr="2-pole motor in a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544" y="1052736"/>
            <a:ext cx="2653590" cy="19442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4112" y="1052737"/>
            <a:ext cx="2788154" cy="206081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1545" y="3717033"/>
            <a:ext cx="2657475" cy="23526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experimentalev.files.wordpress.com/2011/03/dc-motor-parts-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3953" y="3475218"/>
            <a:ext cx="4556051" cy="3295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07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Physical background </a:t>
            </a:r>
            <a:r>
              <a:rPr lang="sl-SI"/>
              <a:t>(ind</a:t>
            </a:r>
            <a:r>
              <a:rPr lang="en-US"/>
              <a:t>uced voltage</a:t>
            </a:r>
            <a:r>
              <a:rPr lang="sl-SI"/>
              <a: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3752" y="1566022"/>
            <a:ext cx="447160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561" y="5214714"/>
            <a:ext cx="23907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561" y="6021288"/>
            <a:ext cx="204787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6350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Electrical circuit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720" y="1241070"/>
            <a:ext cx="4918868" cy="3727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856" y="5157193"/>
            <a:ext cx="3456384" cy="769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6759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3963" y="116632"/>
            <a:ext cx="8229600" cy="778098"/>
          </a:xfrm>
        </p:spPr>
        <p:txBody>
          <a:bodyPr/>
          <a:lstStyle/>
          <a:p>
            <a:r>
              <a:rPr lang="en-US"/>
              <a:t>Equations</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3574" y="980729"/>
            <a:ext cx="3600400" cy="800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6858" y="1769989"/>
            <a:ext cx="2461245" cy="517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9174" y="2391366"/>
            <a:ext cx="3600399" cy="613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6857" y="3140968"/>
            <a:ext cx="3062020" cy="50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6934" y="3663926"/>
            <a:ext cx="1994850" cy="107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4035" y="4740354"/>
            <a:ext cx="1944215" cy="611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19536" y="5352071"/>
            <a:ext cx="53054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911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Block diagram</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675" y="1988840"/>
            <a:ext cx="82486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329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Influenc of magnetic field density on the rotational speed</a:t>
            </a:r>
            <a:endParaRPr lang="en-US" dirty="0"/>
          </a:p>
        </p:txBody>
      </p:sp>
      <p:pic>
        <p:nvPicPr>
          <p:cNvPr id="3" name="Picture 2"/>
          <p:cNvPicPr>
            <a:picLocks noChangeAspect="1"/>
          </p:cNvPicPr>
          <p:nvPr/>
        </p:nvPicPr>
        <p:blipFill>
          <a:blip r:embed="rId2"/>
          <a:stretch>
            <a:fillRect/>
          </a:stretch>
        </p:blipFill>
        <p:spPr>
          <a:xfrm>
            <a:off x="3111669" y="2420888"/>
            <a:ext cx="5968663" cy="3600400"/>
          </a:xfrm>
          <a:prstGeom prst="rect">
            <a:avLst/>
          </a:prstGeom>
        </p:spPr>
      </p:pic>
    </p:spTree>
    <p:extLst>
      <p:ext uri="{BB962C8B-B14F-4D97-AF65-F5344CB8AC3E}">
        <p14:creationId xmlns:p14="http://schemas.microsoft.com/office/powerpoint/2010/main" val="195971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706090"/>
          </a:xfrm>
        </p:spPr>
        <p:txBody>
          <a:bodyPr>
            <a:normAutofit fontScale="90000"/>
          </a:bodyPr>
          <a:lstStyle/>
          <a:p>
            <a:r>
              <a:rPr lang="en-US"/>
              <a:t>DC motor with external field excitation (stator voltage)</a:t>
            </a:r>
            <a:endParaRPr lang="en-US"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5164" y="1633539"/>
            <a:ext cx="578167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58683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1143000"/>
          </a:xfrm>
        </p:spPr>
        <p:txBody>
          <a:bodyPr/>
          <a:lstStyle/>
          <a:p>
            <a:r>
              <a:rPr lang="en-US"/>
              <a:t>Characteristics</a:t>
            </a:r>
            <a:endParaRPr lang="en-US" dirty="0"/>
          </a:p>
        </p:txBody>
      </p:sp>
      <p:pic>
        <p:nvPicPr>
          <p:cNvPr id="3" name="Picture 2"/>
          <p:cNvPicPr>
            <a:picLocks noChangeAspect="1"/>
          </p:cNvPicPr>
          <p:nvPr/>
        </p:nvPicPr>
        <p:blipFill>
          <a:blip r:embed="rId2"/>
          <a:stretch>
            <a:fillRect/>
          </a:stretch>
        </p:blipFill>
        <p:spPr>
          <a:xfrm>
            <a:off x="2855640" y="1484785"/>
            <a:ext cx="6336704" cy="5198119"/>
          </a:xfrm>
          <a:prstGeom prst="rect">
            <a:avLst/>
          </a:prstGeom>
        </p:spPr>
      </p:pic>
    </p:spTree>
    <p:extLst>
      <p:ext uri="{BB962C8B-B14F-4D97-AF65-F5344CB8AC3E}">
        <p14:creationId xmlns:p14="http://schemas.microsoft.com/office/powerpoint/2010/main" val="3320547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Magnetic flux in an electric motor</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244" y="2060849"/>
            <a:ext cx="9125756" cy="2997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3951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a:t>DC-</a:t>
            </a:r>
            <a:r>
              <a:rPr lang="sl-SI" err="1"/>
              <a:t>shunt</a:t>
            </a:r>
            <a:r>
              <a:rPr lang="sl-SI"/>
              <a:t> </a:t>
            </a:r>
            <a:r>
              <a:rPr lang="en-US"/>
              <a:t>motor</a:t>
            </a:r>
            <a:endParaRPr lang="en-US"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6385" y="1556792"/>
            <a:ext cx="64484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43332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Characteristics</a:t>
            </a:r>
            <a:endParaRPr lang="en-US" dirty="0"/>
          </a:p>
        </p:txBody>
      </p:sp>
      <p:pic>
        <p:nvPicPr>
          <p:cNvPr id="3" name="Picture 2"/>
          <p:cNvPicPr>
            <a:picLocks noChangeAspect="1"/>
          </p:cNvPicPr>
          <p:nvPr/>
        </p:nvPicPr>
        <p:blipFill>
          <a:blip r:embed="rId2"/>
          <a:stretch>
            <a:fillRect/>
          </a:stretch>
        </p:blipFill>
        <p:spPr>
          <a:xfrm>
            <a:off x="2783632" y="1700808"/>
            <a:ext cx="6264696" cy="4985236"/>
          </a:xfrm>
          <a:prstGeom prst="rect">
            <a:avLst/>
          </a:prstGeom>
        </p:spPr>
      </p:pic>
    </p:spTree>
    <p:extLst>
      <p:ext uri="{BB962C8B-B14F-4D97-AF65-F5344CB8AC3E}">
        <p14:creationId xmlns:p14="http://schemas.microsoft.com/office/powerpoint/2010/main" val="3021287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a:t>DC-series</a:t>
            </a:r>
            <a:endParaRPr lang="en-US" dirty="0"/>
          </a:p>
        </p:txBody>
      </p:sp>
      <p:pic>
        <p:nvPicPr>
          <p:cNvPr id="3" name="Picture 2"/>
          <p:cNvPicPr>
            <a:picLocks noChangeAspect="1"/>
          </p:cNvPicPr>
          <p:nvPr/>
        </p:nvPicPr>
        <p:blipFill>
          <a:blip r:embed="rId2"/>
          <a:stretch>
            <a:fillRect/>
          </a:stretch>
        </p:blipFill>
        <p:spPr>
          <a:xfrm>
            <a:off x="3431704" y="1772816"/>
            <a:ext cx="5184576" cy="4990630"/>
          </a:xfrm>
          <a:prstGeom prst="rect">
            <a:avLst/>
          </a:prstGeom>
        </p:spPr>
      </p:pic>
    </p:spTree>
    <p:extLst>
      <p:ext uri="{BB962C8B-B14F-4D97-AF65-F5344CB8AC3E}">
        <p14:creationId xmlns:p14="http://schemas.microsoft.com/office/powerpoint/2010/main" val="632104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Characteristics</a:t>
            </a:r>
            <a:endParaRPr lang="en-US" dirty="0"/>
          </a:p>
        </p:txBody>
      </p:sp>
      <p:pic>
        <p:nvPicPr>
          <p:cNvPr id="3" name="Picture 2"/>
          <p:cNvPicPr>
            <a:picLocks noChangeAspect="1"/>
          </p:cNvPicPr>
          <p:nvPr/>
        </p:nvPicPr>
        <p:blipFill>
          <a:blip r:embed="rId2"/>
          <a:stretch>
            <a:fillRect/>
          </a:stretch>
        </p:blipFill>
        <p:spPr>
          <a:xfrm>
            <a:off x="2855641" y="1417638"/>
            <a:ext cx="6761875" cy="5375198"/>
          </a:xfrm>
          <a:prstGeom prst="rect">
            <a:avLst/>
          </a:prstGeom>
        </p:spPr>
      </p:pic>
    </p:spTree>
    <p:extLst>
      <p:ext uri="{BB962C8B-B14F-4D97-AF65-F5344CB8AC3E}">
        <p14:creationId xmlns:p14="http://schemas.microsoft.com/office/powerpoint/2010/main" val="515872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 </a:t>
            </a:r>
            <a:r>
              <a:rPr lang="en-US" dirty="0" err="1"/>
              <a:t>delovanja</a:t>
            </a:r>
            <a:r>
              <a:rPr lang="en-US" dirty="0"/>
              <a:t> H </a:t>
            </a:r>
            <a:r>
              <a:rPr lang="en-US" dirty="0" err="1"/>
              <a:t>mostiča</a:t>
            </a:r>
            <a:endParaRPr lang="en-US" dirty="0"/>
          </a:p>
        </p:txBody>
      </p:sp>
      <p:pic>
        <p:nvPicPr>
          <p:cNvPr id="3" name="Picture 2"/>
          <p:cNvPicPr>
            <a:picLocks noChangeAspect="1"/>
          </p:cNvPicPr>
          <p:nvPr/>
        </p:nvPicPr>
        <p:blipFill>
          <a:blip r:embed="rId2"/>
          <a:stretch>
            <a:fillRect/>
          </a:stretch>
        </p:blipFill>
        <p:spPr>
          <a:xfrm>
            <a:off x="1524000" y="2068597"/>
            <a:ext cx="9144000" cy="2720807"/>
          </a:xfrm>
          <a:prstGeom prst="rect">
            <a:avLst/>
          </a:prstGeom>
        </p:spPr>
      </p:pic>
    </p:spTree>
    <p:extLst>
      <p:ext uri="{BB962C8B-B14F-4D97-AF65-F5344CB8AC3E}">
        <p14:creationId xmlns:p14="http://schemas.microsoft.com/office/powerpoint/2010/main" val="2638926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Possible states</a:t>
            </a:r>
            <a:endParaRPr lang="en-US" dirty="0"/>
          </a:p>
        </p:txBody>
      </p:sp>
      <p:pic>
        <p:nvPicPr>
          <p:cNvPr id="4" name="Picture 3">
            <a:extLst>
              <a:ext uri="{FF2B5EF4-FFF2-40B4-BE49-F238E27FC236}">
                <a16:creationId xmlns:a16="http://schemas.microsoft.com/office/drawing/2014/main" id="{D1921635-A54B-4F49-8E8C-A5D412D732B9}"/>
              </a:ext>
            </a:extLst>
          </p:cNvPr>
          <p:cNvPicPr>
            <a:picLocks noChangeAspect="1"/>
          </p:cNvPicPr>
          <p:nvPr/>
        </p:nvPicPr>
        <p:blipFill>
          <a:blip r:embed="rId2"/>
          <a:stretch>
            <a:fillRect/>
          </a:stretch>
        </p:blipFill>
        <p:spPr>
          <a:xfrm>
            <a:off x="1631504" y="1772817"/>
            <a:ext cx="8928992" cy="5019825"/>
          </a:xfrm>
          <a:prstGeom prst="rect">
            <a:avLst/>
          </a:prstGeom>
        </p:spPr>
      </p:pic>
    </p:spTree>
    <p:extLst>
      <p:ext uri="{BB962C8B-B14F-4D97-AF65-F5344CB8AC3E}">
        <p14:creationId xmlns:p14="http://schemas.microsoft.com/office/powerpoint/2010/main" val="3634300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09F82-8532-4B55-83E5-892C6AA592D2}"/>
              </a:ext>
            </a:extLst>
          </p:cNvPr>
          <p:cNvSpPr>
            <a:spLocks noGrp="1"/>
          </p:cNvSpPr>
          <p:nvPr>
            <p:ph type="title"/>
          </p:nvPr>
        </p:nvSpPr>
        <p:spPr/>
        <p:txBody>
          <a:bodyPr/>
          <a:lstStyle/>
          <a:p>
            <a:r>
              <a:rPr lang="en-US"/>
              <a:t>Real circuit (simplified)</a:t>
            </a:r>
            <a:endParaRPr lang="en-SI" dirty="0"/>
          </a:p>
        </p:txBody>
      </p:sp>
      <p:graphicFrame>
        <p:nvGraphicFramePr>
          <p:cNvPr id="3" name="Object 2">
            <a:extLst>
              <a:ext uri="{FF2B5EF4-FFF2-40B4-BE49-F238E27FC236}">
                <a16:creationId xmlns:a16="http://schemas.microsoft.com/office/drawing/2014/main" id="{EC3B0AB2-5B81-41C6-9D46-32D7069132C3}"/>
              </a:ext>
            </a:extLst>
          </p:cNvPr>
          <p:cNvGraphicFramePr>
            <a:graphicFrameLocks noChangeAspect="1"/>
          </p:cNvGraphicFramePr>
          <p:nvPr>
            <p:extLst>
              <p:ext uri="{D42A27DB-BD31-4B8C-83A1-F6EECF244321}">
                <p14:modId xmlns:p14="http://schemas.microsoft.com/office/powerpoint/2010/main" val="1431884514"/>
              </p:ext>
            </p:extLst>
          </p:nvPr>
        </p:nvGraphicFramePr>
        <p:xfrm>
          <a:off x="3503712" y="1916832"/>
          <a:ext cx="5350282" cy="4163492"/>
        </p:xfrm>
        <a:graphic>
          <a:graphicData uri="http://schemas.openxmlformats.org/presentationml/2006/ole">
            <mc:AlternateContent xmlns:mc="http://schemas.openxmlformats.org/markup-compatibility/2006">
              <mc:Choice xmlns:v="urn:schemas-microsoft-com:vml" Requires="v">
                <p:oleObj name="CorelDRAW" r:id="rId2" imgW="8295030" imgH="6454992" progId="CorelDraw.Graphic.21">
                  <p:embed/>
                </p:oleObj>
              </mc:Choice>
              <mc:Fallback>
                <p:oleObj name="CorelDRAW" r:id="rId2" imgW="8295030" imgH="6454992" progId="CorelDraw.Graphic.21">
                  <p:embed/>
                  <p:pic>
                    <p:nvPicPr>
                      <p:cNvPr id="3" name="Object 2">
                        <a:extLst>
                          <a:ext uri="{FF2B5EF4-FFF2-40B4-BE49-F238E27FC236}">
                            <a16:creationId xmlns:a16="http://schemas.microsoft.com/office/drawing/2014/main" id="{EC3B0AB2-5B81-41C6-9D46-32D7069132C3}"/>
                          </a:ext>
                        </a:extLst>
                      </p:cNvPr>
                      <p:cNvPicPr/>
                      <p:nvPr/>
                    </p:nvPicPr>
                    <p:blipFill>
                      <a:blip r:embed="rId3"/>
                      <a:stretch>
                        <a:fillRect/>
                      </a:stretch>
                    </p:blipFill>
                    <p:spPr>
                      <a:xfrm>
                        <a:off x="3503712" y="1916832"/>
                        <a:ext cx="5350282" cy="4163492"/>
                      </a:xfrm>
                      <a:prstGeom prst="rect">
                        <a:avLst/>
                      </a:prstGeom>
                    </p:spPr>
                  </p:pic>
                </p:oleObj>
              </mc:Fallback>
            </mc:AlternateContent>
          </a:graphicData>
        </a:graphic>
      </p:graphicFrame>
    </p:spTree>
    <p:extLst>
      <p:ext uri="{BB962C8B-B14F-4D97-AF65-F5344CB8AC3E}">
        <p14:creationId xmlns:p14="http://schemas.microsoft.com/office/powerpoint/2010/main" val="3907628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Real </a:t>
            </a:r>
            <a:r>
              <a:rPr lang="sl-SI"/>
              <a:t>H-</a:t>
            </a:r>
            <a:r>
              <a:rPr lang="en-US"/>
              <a:t>bridge</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549544447"/>
              </p:ext>
            </p:extLst>
          </p:nvPr>
        </p:nvGraphicFramePr>
        <p:xfrm>
          <a:off x="2711624" y="1772816"/>
          <a:ext cx="5672332" cy="4861794"/>
        </p:xfrm>
        <a:graphic>
          <a:graphicData uri="http://schemas.openxmlformats.org/presentationml/2006/ole">
            <mc:AlternateContent xmlns:mc="http://schemas.openxmlformats.org/markup-compatibility/2006">
              <mc:Choice xmlns:v="urn:schemas-microsoft-com:vml" Requires="v">
                <p:oleObj name="CorelDRAW" r:id="rId2" imgW="6255374" imgH="5361650" progId="CorelDraw.Graphic.19">
                  <p:embed/>
                </p:oleObj>
              </mc:Choice>
              <mc:Fallback>
                <p:oleObj name="CorelDRAW" r:id="rId2" imgW="6255374" imgH="5361650" progId="CorelDraw.Graphic.19">
                  <p:embed/>
                  <p:pic>
                    <p:nvPicPr>
                      <p:cNvPr id="3" name="Object 2"/>
                      <p:cNvPicPr/>
                      <p:nvPr/>
                    </p:nvPicPr>
                    <p:blipFill>
                      <a:blip r:embed="rId3"/>
                      <a:stretch>
                        <a:fillRect/>
                      </a:stretch>
                    </p:blipFill>
                    <p:spPr>
                      <a:xfrm>
                        <a:off x="2711624" y="1772816"/>
                        <a:ext cx="5672332" cy="4861794"/>
                      </a:xfrm>
                      <a:prstGeom prst="rect">
                        <a:avLst/>
                      </a:prstGeom>
                    </p:spPr>
                  </p:pic>
                </p:oleObj>
              </mc:Fallback>
            </mc:AlternateContent>
          </a:graphicData>
        </a:graphic>
      </p:graphicFrame>
    </p:spTree>
    <p:extLst>
      <p:ext uri="{BB962C8B-B14F-4D97-AF65-F5344CB8AC3E}">
        <p14:creationId xmlns:p14="http://schemas.microsoft.com/office/powerpoint/2010/main" val="25228069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AE956-E166-4B90-9BE3-3F61F2F55EAF}"/>
              </a:ext>
            </a:extLst>
          </p:cNvPr>
          <p:cNvSpPr>
            <a:spLocks noGrp="1"/>
          </p:cNvSpPr>
          <p:nvPr>
            <p:ph type="title"/>
          </p:nvPr>
        </p:nvSpPr>
        <p:spPr/>
        <p:txBody>
          <a:bodyPr/>
          <a:lstStyle/>
          <a:p>
            <a:r>
              <a:rPr lang="en-US"/>
              <a:t>Boiler</a:t>
            </a:r>
            <a:endParaRPr lang="en-SI" dirty="0"/>
          </a:p>
        </p:txBody>
      </p:sp>
      <p:sp>
        <p:nvSpPr>
          <p:cNvPr id="3" name="TextBox 2">
            <a:extLst>
              <a:ext uri="{FF2B5EF4-FFF2-40B4-BE49-F238E27FC236}">
                <a16:creationId xmlns:a16="http://schemas.microsoft.com/office/drawing/2014/main" id="{FAEB4317-4970-4DBF-BC7B-4EC116059B8D}"/>
              </a:ext>
            </a:extLst>
          </p:cNvPr>
          <p:cNvSpPr txBox="1"/>
          <p:nvPr/>
        </p:nvSpPr>
        <p:spPr>
          <a:xfrm>
            <a:off x="1991544" y="1700808"/>
            <a:ext cx="8280920" cy="523220"/>
          </a:xfrm>
          <a:prstGeom prst="rect">
            <a:avLst/>
          </a:prstGeom>
          <a:noFill/>
        </p:spPr>
        <p:txBody>
          <a:bodyPr wrap="square" rtlCol="0">
            <a:spAutoFit/>
          </a:bodyPr>
          <a:lstStyle/>
          <a:p>
            <a:r>
              <a:rPr lang="en-US" sz="2800" dirty="0"/>
              <a:t>100 </a:t>
            </a:r>
            <a:r>
              <a:rPr lang="en-US" sz="2800"/>
              <a:t>l water, heater power2kW</a:t>
            </a:r>
            <a:endParaRPr lang="en-SI" sz="2800" dirty="0"/>
          </a:p>
        </p:txBody>
      </p:sp>
      <p:pic>
        <p:nvPicPr>
          <p:cNvPr id="4" name="Picture 3">
            <a:extLst>
              <a:ext uri="{FF2B5EF4-FFF2-40B4-BE49-F238E27FC236}">
                <a16:creationId xmlns:a16="http://schemas.microsoft.com/office/drawing/2014/main" id="{6604C2F7-0F4C-4638-86FC-37919B84B6BE}"/>
              </a:ext>
            </a:extLst>
          </p:cNvPr>
          <p:cNvPicPr>
            <a:picLocks noChangeAspect="1"/>
          </p:cNvPicPr>
          <p:nvPr/>
        </p:nvPicPr>
        <p:blipFill>
          <a:blip r:embed="rId2"/>
          <a:stretch>
            <a:fillRect/>
          </a:stretch>
        </p:blipFill>
        <p:spPr>
          <a:xfrm>
            <a:off x="2999657" y="2924944"/>
            <a:ext cx="5991225" cy="2533650"/>
          </a:xfrm>
          <a:prstGeom prst="rect">
            <a:avLst/>
          </a:prstGeom>
        </p:spPr>
      </p:pic>
    </p:spTree>
    <p:extLst>
      <p:ext uri="{BB962C8B-B14F-4D97-AF65-F5344CB8AC3E}">
        <p14:creationId xmlns:p14="http://schemas.microsoft.com/office/powerpoint/2010/main" val="217858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7D941-90AD-4E3C-8167-BF45FC8FCD53}"/>
              </a:ext>
            </a:extLst>
          </p:cNvPr>
          <p:cNvSpPr>
            <a:spLocks noGrp="1"/>
          </p:cNvSpPr>
          <p:nvPr>
            <p:ph type="title"/>
          </p:nvPr>
        </p:nvSpPr>
        <p:spPr/>
        <p:txBody>
          <a:bodyPr>
            <a:normAutofit/>
          </a:bodyPr>
          <a:lstStyle/>
          <a:p>
            <a:r>
              <a:rPr lang="en-US"/>
              <a:t>Frequency characteristics</a:t>
            </a:r>
            <a:endParaRPr lang="en-SI" dirty="0"/>
          </a:p>
        </p:txBody>
      </p:sp>
      <p:pic>
        <p:nvPicPr>
          <p:cNvPr id="3" name="Picture 2">
            <a:extLst>
              <a:ext uri="{FF2B5EF4-FFF2-40B4-BE49-F238E27FC236}">
                <a16:creationId xmlns:a16="http://schemas.microsoft.com/office/drawing/2014/main" id="{CEC2A325-B161-47B0-B17B-920EC2E322E7}"/>
              </a:ext>
            </a:extLst>
          </p:cNvPr>
          <p:cNvPicPr>
            <a:picLocks noChangeAspect="1"/>
          </p:cNvPicPr>
          <p:nvPr/>
        </p:nvPicPr>
        <p:blipFill>
          <a:blip r:embed="rId2"/>
          <a:stretch>
            <a:fillRect/>
          </a:stretch>
        </p:blipFill>
        <p:spPr>
          <a:xfrm>
            <a:off x="2567608" y="1700809"/>
            <a:ext cx="6984776" cy="2233469"/>
          </a:xfrm>
          <a:prstGeom prst="rect">
            <a:avLst/>
          </a:prstGeom>
        </p:spPr>
      </p:pic>
      <p:pic>
        <p:nvPicPr>
          <p:cNvPr id="4" name="Picture 3">
            <a:extLst>
              <a:ext uri="{FF2B5EF4-FFF2-40B4-BE49-F238E27FC236}">
                <a16:creationId xmlns:a16="http://schemas.microsoft.com/office/drawing/2014/main" id="{88035725-62C2-47B6-932A-AA7E3A59CADF}"/>
              </a:ext>
            </a:extLst>
          </p:cNvPr>
          <p:cNvPicPr>
            <a:picLocks noChangeAspect="1"/>
          </p:cNvPicPr>
          <p:nvPr/>
        </p:nvPicPr>
        <p:blipFill>
          <a:blip r:embed="rId3"/>
          <a:stretch>
            <a:fillRect/>
          </a:stretch>
        </p:blipFill>
        <p:spPr>
          <a:xfrm>
            <a:off x="2544695" y="4197599"/>
            <a:ext cx="7236296" cy="2249370"/>
          </a:xfrm>
          <a:prstGeom prst="rect">
            <a:avLst/>
          </a:prstGeom>
        </p:spPr>
      </p:pic>
    </p:spTree>
    <p:extLst>
      <p:ext uri="{BB962C8B-B14F-4D97-AF65-F5344CB8AC3E}">
        <p14:creationId xmlns:p14="http://schemas.microsoft.com/office/powerpoint/2010/main" val="160266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a:t>Princip</a:t>
            </a:r>
            <a:r>
              <a:rPr lang="en-US"/>
              <a:t>le of operation of a linear DC motor</a:t>
            </a:r>
            <a:endParaRPr lang="en-US" dirty="0"/>
          </a:p>
        </p:txBody>
      </p:sp>
      <p:pic>
        <p:nvPicPr>
          <p:cNvPr id="3" name="Picture 2"/>
          <p:cNvPicPr>
            <a:picLocks noChangeAspect="1"/>
          </p:cNvPicPr>
          <p:nvPr/>
        </p:nvPicPr>
        <p:blipFill>
          <a:blip r:embed="rId2"/>
          <a:stretch>
            <a:fillRect/>
          </a:stretch>
        </p:blipFill>
        <p:spPr>
          <a:xfrm>
            <a:off x="3503712" y="1844824"/>
            <a:ext cx="4968552" cy="1979088"/>
          </a:xfrm>
          <a:prstGeom prst="rect">
            <a:avLst/>
          </a:prstGeom>
        </p:spPr>
      </p:pic>
      <p:pic>
        <p:nvPicPr>
          <p:cNvPr id="4" name="Picture 3"/>
          <p:cNvPicPr>
            <a:picLocks noChangeAspect="1"/>
          </p:cNvPicPr>
          <p:nvPr/>
        </p:nvPicPr>
        <p:blipFill>
          <a:blip r:embed="rId3"/>
          <a:stretch>
            <a:fillRect/>
          </a:stretch>
        </p:blipFill>
        <p:spPr>
          <a:xfrm>
            <a:off x="3333750" y="4293097"/>
            <a:ext cx="5524500" cy="1571625"/>
          </a:xfrm>
          <a:prstGeom prst="rect">
            <a:avLst/>
          </a:prstGeom>
        </p:spPr>
      </p:pic>
    </p:spTree>
    <p:extLst>
      <p:ext uri="{BB962C8B-B14F-4D97-AF65-F5344CB8AC3E}">
        <p14:creationId xmlns:p14="http://schemas.microsoft.com/office/powerpoint/2010/main" val="8120224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F81D8-932C-494F-BB1C-B22D9F7011D7}"/>
              </a:ext>
            </a:extLst>
          </p:cNvPr>
          <p:cNvSpPr>
            <a:spLocks noGrp="1"/>
          </p:cNvSpPr>
          <p:nvPr>
            <p:ph type="title"/>
          </p:nvPr>
        </p:nvSpPr>
        <p:spPr/>
        <p:txBody>
          <a:bodyPr/>
          <a:lstStyle/>
          <a:p>
            <a:r>
              <a:rPr lang="en-US"/>
              <a:t>Fourier series</a:t>
            </a:r>
            <a:endParaRPr lang="en-SI" dirty="0"/>
          </a:p>
        </p:txBody>
      </p:sp>
      <p:pic>
        <p:nvPicPr>
          <p:cNvPr id="3" name="Picture 2">
            <a:extLst>
              <a:ext uri="{FF2B5EF4-FFF2-40B4-BE49-F238E27FC236}">
                <a16:creationId xmlns:a16="http://schemas.microsoft.com/office/drawing/2014/main" id="{F381748B-04F0-4AC5-989A-4DD839DB6806}"/>
              </a:ext>
            </a:extLst>
          </p:cNvPr>
          <p:cNvPicPr>
            <a:picLocks noChangeAspect="1"/>
          </p:cNvPicPr>
          <p:nvPr/>
        </p:nvPicPr>
        <p:blipFill>
          <a:blip r:embed="rId2"/>
          <a:stretch>
            <a:fillRect/>
          </a:stretch>
        </p:blipFill>
        <p:spPr>
          <a:xfrm>
            <a:off x="2279577" y="1628801"/>
            <a:ext cx="3229719" cy="2422289"/>
          </a:xfrm>
          <a:prstGeom prst="rect">
            <a:avLst/>
          </a:prstGeom>
        </p:spPr>
      </p:pic>
      <p:pic>
        <p:nvPicPr>
          <p:cNvPr id="4" name="Picture 3">
            <a:extLst>
              <a:ext uri="{FF2B5EF4-FFF2-40B4-BE49-F238E27FC236}">
                <a16:creationId xmlns:a16="http://schemas.microsoft.com/office/drawing/2014/main" id="{795F6041-F78B-4013-9B46-B8997A1ECE9D}"/>
              </a:ext>
            </a:extLst>
          </p:cNvPr>
          <p:cNvPicPr>
            <a:picLocks noChangeAspect="1"/>
          </p:cNvPicPr>
          <p:nvPr/>
        </p:nvPicPr>
        <p:blipFill>
          <a:blip r:embed="rId3"/>
          <a:stretch>
            <a:fillRect/>
          </a:stretch>
        </p:blipFill>
        <p:spPr>
          <a:xfrm>
            <a:off x="6240016" y="1663282"/>
            <a:ext cx="3456384" cy="2509993"/>
          </a:xfrm>
          <a:prstGeom prst="rect">
            <a:avLst/>
          </a:prstGeom>
        </p:spPr>
      </p:pic>
      <p:pic>
        <p:nvPicPr>
          <p:cNvPr id="5" name="Picture 4">
            <a:extLst>
              <a:ext uri="{FF2B5EF4-FFF2-40B4-BE49-F238E27FC236}">
                <a16:creationId xmlns:a16="http://schemas.microsoft.com/office/drawing/2014/main" id="{B4DC6DED-7598-4E63-9F5C-514B78D41358}"/>
              </a:ext>
            </a:extLst>
          </p:cNvPr>
          <p:cNvPicPr>
            <a:picLocks noChangeAspect="1"/>
          </p:cNvPicPr>
          <p:nvPr/>
        </p:nvPicPr>
        <p:blipFill>
          <a:blip r:embed="rId4"/>
          <a:stretch>
            <a:fillRect/>
          </a:stretch>
        </p:blipFill>
        <p:spPr>
          <a:xfrm>
            <a:off x="2063553" y="4229273"/>
            <a:ext cx="3517355" cy="2541838"/>
          </a:xfrm>
          <a:prstGeom prst="rect">
            <a:avLst/>
          </a:prstGeom>
        </p:spPr>
      </p:pic>
      <p:pic>
        <p:nvPicPr>
          <p:cNvPr id="6" name="Picture 5">
            <a:extLst>
              <a:ext uri="{FF2B5EF4-FFF2-40B4-BE49-F238E27FC236}">
                <a16:creationId xmlns:a16="http://schemas.microsoft.com/office/drawing/2014/main" id="{9F62C0D2-393E-408B-9911-A2569F434789}"/>
              </a:ext>
            </a:extLst>
          </p:cNvPr>
          <p:cNvPicPr>
            <a:picLocks noChangeAspect="1"/>
          </p:cNvPicPr>
          <p:nvPr/>
        </p:nvPicPr>
        <p:blipFill>
          <a:blip r:embed="rId5"/>
          <a:stretch>
            <a:fillRect/>
          </a:stretch>
        </p:blipFill>
        <p:spPr>
          <a:xfrm>
            <a:off x="6124474" y="4238435"/>
            <a:ext cx="3642355" cy="2541838"/>
          </a:xfrm>
          <a:prstGeom prst="rect">
            <a:avLst/>
          </a:prstGeom>
        </p:spPr>
      </p:pic>
    </p:spTree>
    <p:extLst>
      <p:ext uri="{BB962C8B-B14F-4D97-AF65-F5344CB8AC3E}">
        <p14:creationId xmlns:p14="http://schemas.microsoft.com/office/powerpoint/2010/main" val="59981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559DA-43FB-4167-B654-EA8103E4579E}"/>
              </a:ext>
            </a:extLst>
          </p:cNvPr>
          <p:cNvSpPr>
            <a:spLocks noGrp="1"/>
          </p:cNvSpPr>
          <p:nvPr>
            <p:ph type="title"/>
          </p:nvPr>
        </p:nvSpPr>
        <p:spPr/>
        <p:txBody>
          <a:bodyPr/>
          <a:lstStyle/>
          <a:p>
            <a:r>
              <a:rPr lang="en-US" dirty="0"/>
              <a:t>PWM signal</a:t>
            </a:r>
            <a:endParaRPr lang="en-SI" dirty="0"/>
          </a:p>
        </p:txBody>
      </p:sp>
      <p:graphicFrame>
        <p:nvGraphicFramePr>
          <p:cNvPr id="3" name="Object 2">
            <a:extLst>
              <a:ext uri="{FF2B5EF4-FFF2-40B4-BE49-F238E27FC236}">
                <a16:creationId xmlns:a16="http://schemas.microsoft.com/office/drawing/2014/main" id="{98FDCC2D-5E57-48FB-A8F0-7CBE2513BD58}"/>
              </a:ext>
            </a:extLst>
          </p:cNvPr>
          <p:cNvGraphicFramePr>
            <a:graphicFrameLocks noChangeAspect="1"/>
          </p:cNvGraphicFramePr>
          <p:nvPr>
            <p:extLst>
              <p:ext uri="{D42A27DB-BD31-4B8C-83A1-F6EECF244321}">
                <p14:modId xmlns:p14="http://schemas.microsoft.com/office/powerpoint/2010/main" val="4260516847"/>
              </p:ext>
            </p:extLst>
          </p:nvPr>
        </p:nvGraphicFramePr>
        <p:xfrm>
          <a:off x="2063553" y="1628801"/>
          <a:ext cx="3576637" cy="4346575"/>
        </p:xfrm>
        <a:graphic>
          <a:graphicData uri="http://schemas.openxmlformats.org/presentationml/2006/ole">
            <mc:AlternateContent xmlns:mc="http://schemas.openxmlformats.org/markup-compatibility/2006">
              <mc:Choice xmlns:v="urn:schemas-microsoft-com:vml" Requires="v">
                <p:oleObj name="CorelDRAW" r:id="rId2" imgW="3576726" imgH="4347165" progId="CorelDraw.Graphic.21">
                  <p:embed/>
                </p:oleObj>
              </mc:Choice>
              <mc:Fallback>
                <p:oleObj name="CorelDRAW" r:id="rId2" imgW="3576726" imgH="4347165" progId="CorelDraw.Graphic.21">
                  <p:embed/>
                  <p:pic>
                    <p:nvPicPr>
                      <p:cNvPr id="3" name="Object 2">
                        <a:extLst>
                          <a:ext uri="{FF2B5EF4-FFF2-40B4-BE49-F238E27FC236}">
                            <a16:creationId xmlns:a16="http://schemas.microsoft.com/office/drawing/2014/main" id="{98FDCC2D-5E57-48FB-A8F0-7CBE2513BD58}"/>
                          </a:ext>
                        </a:extLst>
                      </p:cNvPr>
                      <p:cNvPicPr/>
                      <p:nvPr/>
                    </p:nvPicPr>
                    <p:blipFill>
                      <a:blip r:embed="rId3"/>
                      <a:stretch>
                        <a:fillRect/>
                      </a:stretch>
                    </p:blipFill>
                    <p:spPr>
                      <a:xfrm>
                        <a:off x="2063553" y="1628801"/>
                        <a:ext cx="3576637" cy="43465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96DC460A-00ED-4368-92D3-75A157BCBCC7}"/>
              </a:ext>
            </a:extLst>
          </p:cNvPr>
          <p:cNvGraphicFramePr>
            <a:graphicFrameLocks noChangeAspect="1"/>
          </p:cNvGraphicFramePr>
          <p:nvPr>
            <p:extLst>
              <p:ext uri="{D42A27DB-BD31-4B8C-83A1-F6EECF244321}">
                <p14:modId xmlns:p14="http://schemas.microsoft.com/office/powerpoint/2010/main" val="4025301108"/>
              </p:ext>
            </p:extLst>
          </p:nvPr>
        </p:nvGraphicFramePr>
        <p:xfrm>
          <a:off x="6456041" y="1844824"/>
          <a:ext cx="3965791" cy="2736304"/>
        </p:xfrm>
        <a:graphic>
          <a:graphicData uri="http://schemas.openxmlformats.org/presentationml/2006/ole">
            <mc:AlternateContent xmlns:mc="http://schemas.openxmlformats.org/markup-compatibility/2006">
              <mc:Choice xmlns:v="urn:schemas-microsoft-com:vml" Requires="v">
                <p:oleObj name="CorelDRAW" r:id="rId4" imgW="3404819" imgH="2349874" progId="CorelDraw.Graphic.21">
                  <p:embed/>
                </p:oleObj>
              </mc:Choice>
              <mc:Fallback>
                <p:oleObj name="CorelDRAW" r:id="rId4" imgW="3404819" imgH="2349874" progId="CorelDraw.Graphic.21">
                  <p:embed/>
                  <p:pic>
                    <p:nvPicPr>
                      <p:cNvPr id="4" name="Object 3">
                        <a:extLst>
                          <a:ext uri="{FF2B5EF4-FFF2-40B4-BE49-F238E27FC236}">
                            <a16:creationId xmlns:a16="http://schemas.microsoft.com/office/drawing/2014/main" id="{96DC460A-00ED-4368-92D3-75A157BCBCC7}"/>
                          </a:ext>
                        </a:extLst>
                      </p:cNvPr>
                      <p:cNvPicPr/>
                      <p:nvPr/>
                    </p:nvPicPr>
                    <p:blipFill>
                      <a:blip r:embed="rId5"/>
                      <a:stretch>
                        <a:fillRect/>
                      </a:stretch>
                    </p:blipFill>
                    <p:spPr>
                      <a:xfrm>
                        <a:off x="6456041" y="1844824"/>
                        <a:ext cx="3965791" cy="2736304"/>
                      </a:xfrm>
                      <a:prstGeom prst="rect">
                        <a:avLst/>
                      </a:prstGeom>
                    </p:spPr>
                  </p:pic>
                </p:oleObj>
              </mc:Fallback>
            </mc:AlternateContent>
          </a:graphicData>
        </a:graphic>
      </p:graphicFrame>
    </p:spTree>
    <p:extLst>
      <p:ext uri="{BB962C8B-B14F-4D97-AF65-F5344CB8AC3E}">
        <p14:creationId xmlns:p14="http://schemas.microsoft.com/office/powerpoint/2010/main" val="3932614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0FD0F-FC6F-49AB-A770-F7F24E3AF2F8}"/>
              </a:ext>
            </a:extLst>
          </p:cNvPr>
          <p:cNvSpPr>
            <a:spLocks noGrp="1"/>
          </p:cNvSpPr>
          <p:nvPr>
            <p:ph type="title"/>
          </p:nvPr>
        </p:nvSpPr>
        <p:spPr/>
        <p:txBody>
          <a:bodyPr>
            <a:normAutofit/>
          </a:bodyPr>
          <a:lstStyle/>
          <a:p>
            <a:r>
              <a:rPr lang="en-US"/>
              <a:t>DC motor as a part of a control system</a:t>
            </a:r>
            <a:endParaRPr lang="en-SI" dirty="0"/>
          </a:p>
        </p:txBody>
      </p:sp>
      <p:pic>
        <p:nvPicPr>
          <p:cNvPr id="3" name="Picture 2">
            <a:extLst>
              <a:ext uri="{FF2B5EF4-FFF2-40B4-BE49-F238E27FC236}">
                <a16:creationId xmlns:a16="http://schemas.microsoft.com/office/drawing/2014/main" id="{FABCDD38-7F96-4C67-88C7-5D857BC4EB4E}"/>
              </a:ext>
            </a:extLst>
          </p:cNvPr>
          <p:cNvPicPr>
            <a:picLocks noChangeAspect="1"/>
          </p:cNvPicPr>
          <p:nvPr/>
        </p:nvPicPr>
        <p:blipFill>
          <a:blip r:embed="rId2"/>
          <a:stretch>
            <a:fillRect/>
          </a:stretch>
        </p:blipFill>
        <p:spPr>
          <a:xfrm>
            <a:off x="1631504" y="2780929"/>
            <a:ext cx="8460432" cy="2655821"/>
          </a:xfrm>
          <a:prstGeom prst="rect">
            <a:avLst/>
          </a:prstGeom>
        </p:spPr>
      </p:pic>
    </p:spTree>
    <p:extLst>
      <p:ext uri="{BB962C8B-B14F-4D97-AF65-F5344CB8AC3E}">
        <p14:creationId xmlns:p14="http://schemas.microsoft.com/office/powerpoint/2010/main" val="773813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751E7-229E-4763-B710-DB3856F4F238}"/>
              </a:ext>
            </a:extLst>
          </p:cNvPr>
          <p:cNvSpPr>
            <a:spLocks noGrp="1"/>
          </p:cNvSpPr>
          <p:nvPr>
            <p:ph type="title"/>
          </p:nvPr>
        </p:nvSpPr>
        <p:spPr/>
        <p:txBody>
          <a:bodyPr/>
          <a:lstStyle/>
          <a:p>
            <a:r>
              <a:rPr lang="en-US"/>
              <a:t>Simplification</a:t>
            </a:r>
            <a:endParaRPr lang="en-SI" dirty="0"/>
          </a:p>
        </p:txBody>
      </p:sp>
      <p:pic>
        <p:nvPicPr>
          <p:cNvPr id="3" name="Picture 2">
            <a:extLst>
              <a:ext uri="{FF2B5EF4-FFF2-40B4-BE49-F238E27FC236}">
                <a16:creationId xmlns:a16="http://schemas.microsoft.com/office/drawing/2014/main" id="{519D382F-CF78-4068-8449-6373900EA2DF}"/>
              </a:ext>
            </a:extLst>
          </p:cNvPr>
          <p:cNvPicPr>
            <a:picLocks noChangeAspect="1"/>
          </p:cNvPicPr>
          <p:nvPr/>
        </p:nvPicPr>
        <p:blipFill>
          <a:blip r:embed="rId2"/>
          <a:stretch>
            <a:fillRect/>
          </a:stretch>
        </p:blipFill>
        <p:spPr>
          <a:xfrm>
            <a:off x="1775259" y="1988840"/>
            <a:ext cx="8641482" cy="2476552"/>
          </a:xfrm>
          <a:prstGeom prst="rect">
            <a:avLst/>
          </a:prstGeom>
        </p:spPr>
      </p:pic>
      <p:pic>
        <p:nvPicPr>
          <p:cNvPr id="5" name="Picture 4">
            <a:extLst>
              <a:ext uri="{FF2B5EF4-FFF2-40B4-BE49-F238E27FC236}">
                <a16:creationId xmlns:a16="http://schemas.microsoft.com/office/drawing/2014/main" id="{CD667379-5D28-4C75-91C7-851AE1B8D8D4}"/>
              </a:ext>
            </a:extLst>
          </p:cNvPr>
          <p:cNvPicPr>
            <a:picLocks noChangeAspect="1"/>
          </p:cNvPicPr>
          <p:nvPr/>
        </p:nvPicPr>
        <p:blipFill>
          <a:blip r:embed="rId3"/>
          <a:stretch>
            <a:fillRect/>
          </a:stretch>
        </p:blipFill>
        <p:spPr>
          <a:xfrm>
            <a:off x="4258345" y="5517233"/>
            <a:ext cx="3675311" cy="917479"/>
          </a:xfrm>
          <a:prstGeom prst="rect">
            <a:avLst/>
          </a:prstGeom>
        </p:spPr>
      </p:pic>
    </p:spTree>
    <p:extLst>
      <p:ext uri="{BB962C8B-B14F-4D97-AF65-F5344CB8AC3E}">
        <p14:creationId xmlns:p14="http://schemas.microsoft.com/office/powerpoint/2010/main" val="1473217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38DA5-0882-4C4F-B416-DFD1E7EA8B8A}"/>
              </a:ext>
            </a:extLst>
          </p:cNvPr>
          <p:cNvSpPr>
            <a:spLocks noGrp="1"/>
          </p:cNvSpPr>
          <p:nvPr>
            <p:ph type="title"/>
          </p:nvPr>
        </p:nvSpPr>
        <p:spPr/>
        <p:txBody>
          <a:bodyPr>
            <a:normAutofit/>
          </a:bodyPr>
          <a:lstStyle/>
          <a:p>
            <a:r>
              <a:rPr lang="en-US"/>
              <a:t>System identification (impuse transfer function)</a:t>
            </a:r>
            <a:endParaRPr lang="en-SI" dirty="0"/>
          </a:p>
        </p:txBody>
      </p:sp>
      <p:pic>
        <p:nvPicPr>
          <p:cNvPr id="3" name="Picture 2">
            <a:extLst>
              <a:ext uri="{FF2B5EF4-FFF2-40B4-BE49-F238E27FC236}">
                <a16:creationId xmlns:a16="http://schemas.microsoft.com/office/drawing/2014/main" id="{60C8F90D-AF2C-4AD8-8BC8-80D59D614A39}"/>
              </a:ext>
            </a:extLst>
          </p:cNvPr>
          <p:cNvPicPr>
            <a:picLocks noChangeAspect="1"/>
          </p:cNvPicPr>
          <p:nvPr/>
        </p:nvPicPr>
        <p:blipFill>
          <a:blip r:embed="rId2"/>
          <a:stretch>
            <a:fillRect/>
          </a:stretch>
        </p:blipFill>
        <p:spPr>
          <a:xfrm>
            <a:off x="1631504" y="2733815"/>
            <a:ext cx="4133448" cy="3284984"/>
          </a:xfrm>
          <a:prstGeom prst="rect">
            <a:avLst/>
          </a:prstGeom>
        </p:spPr>
      </p:pic>
      <p:pic>
        <p:nvPicPr>
          <p:cNvPr id="4" name="Picture 3">
            <a:extLst>
              <a:ext uri="{FF2B5EF4-FFF2-40B4-BE49-F238E27FC236}">
                <a16:creationId xmlns:a16="http://schemas.microsoft.com/office/drawing/2014/main" id="{2E92D5AC-EBF6-4D52-91FB-DAA0738D41F3}"/>
              </a:ext>
            </a:extLst>
          </p:cNvPr>
          <p:cNvPicPr>
            <a:picLocks noChangeAspect="1"/>
          </p:cNvPicPr>
          <p:nvPr/>
        </p:nvPicPr>
        <p:blipFill>
          <a:blip r:embed="rId3"/>
          <a:stretch>
            <a:fillRect/>
          </a:stretch>
        </p:blipFill>
        <p:spPr>
          <a:xfrm>
            <a:off x="1847529" y="1844825"/>
            <a:ext cx="3456384" cy="601817"/>
          </a:xfrm>
          <a:prstGeom prst="rect">
            <a:avLst/>
          </a:prstGeom>
        </p:spPr>
      </p:pic>
      <p:pic>
        <p:nvPicPr>
          <p:cNvPr id="5" name="Picture 4">
            <a:extLst>
              <a:ext uri="{FF2B5EF4-FFF2-40B4-BE49-F238E27FC236}">
                <a16:creationId xmlns:a16="http://schemas.microsoft.com/office/drawing/2014/main" id="{20F50682-A66E-4069-AB63-A7F6ED64420C}"/>
              </a:ext>
            </a:extLst>
          </p:cNvPr>
          <p:cNvPicPr>
            <a:picLocks noChangeAspect="1"/>
          </p:cNvPicPr>
          <p:nvPr/>
        </p:nvPicPr>
        <p:blipFill>
          <a:blip r:embed="rId4"/>
          <a:stretch>
            <a:fillRect/>
          </a:stretch>
        </p:blipFill>
        <p:spPr>
          <a:xfrm>
            <a:off x="6230384" y="1890473"/>
            <a:ext cx="1514962" cy="625582"/>
          </a:xfrm>
          <a:prstGeom prst="rect">
            <a:avLst/>
          </a:prstGeom>
        </p:spPr>
      </p:pic>
      <p:pic>
        <p:nvPicPr>
          <p:cNvPr id="6" name="Picture 5">
            <a:extLst>
              <a:ext uri="{FF2B5EF4-FFF2-40B4-BE49-F238E27FC236}">
                <a16:creationId xmlns:a16="http://schemas.microsoft.com/office/drawing/2014/main" id="{C06F9834-1176-4FFC-A36F-403CD2C66A8C}"/>
              </a:ext>
            </a:extLst>
          </p:cNvPr>
          <p:cNvPicPr>
            <a:picLocks noChangeAspect="1"/>
          </p:cNvPicPr>
          <p:nvPr/>
        </p:nvPicPr>
        <p:blipFill>
          <a:blip r:embed="rId5"/>
          <a:stretch>
            <a:fillRect/>
          </a:stretch>
        </p:blipFill>
        <p:spPr>
          <a:xfrm>
            <a:off x="8239292" y="1972745"/>
            <a:ext cx="1622661" cy="542151"/>
          </a:xfrm>
          <a:prstGeom prst="rect">
            <a:avLst/>
          </a:prstGeom>
        </p:spPr>
      </p:pic>
      <p:pic>
        <p:nvPicPr>
          <p:cNvPr id="7" name="Picture 6">
            <a:extLst>
              <a:ext uri="{FF2B5EF4-FFF2-40B4-BE49-F238E27FC236}">
                <a16:creationId xmlns:a16="http://schemas.microsoft.com/office/drawing/2014/main" id="{F289A321-0F4B-4167-AB6C-A735B273A354}"/>
              </a:ext>
            </a:extLst>
          </p:cNvPr>
          <p:cNvPicPr>
            <a:picLocks noChangeAspect="1"/>
          </p:cNvPicPr>
          <p:nvPr/>
        </p:nvPicPr>
        <p:blipFill>
          <a:blip r:embed="rId6"/>
          <a:stretch>
            <a:fillRect/>
          </a:stretch>
        </p:blipFill>
        <p:spPr>
          <a:xfrm>
            <a:off x="7536161" y="2616119"/>
            <a:ext cx="1080119" cy="253457"/>
          </a:xfrm>
          <a:prstGeom prst="rect">
            <a:avLst/>
          </a:prstGeom>
        </p:spPr>
      </p:pic>
      <p:pic>
        <p:nvPicPr>
          <p:cNvPr id="8" name="Picture 7">
            <a:extLst>
              <a:ext uri="{FF2B5EF4-FFF2-40B4-BE49-F238E27FC236}">
                <a16:creationId xmlns:a16="http://schemas.microsoft.com/office/drawing/2014/main" id="{E7E93C77-BDDB-4CB7-90BA-946339722FFB}"/>
              </a:ext>
            </a:extLst>
          </p:cNvPr>
          <p:cNvPicPr>
            <a:picLocks noChangeAspect="1"/>
          </p:cNvPicPr>
          <p:nvPr/>
        </p:nvPicPr>
        <p:blipFill>
          <a:blip r:embed="rId7"/>
          <a:stretch>
            <a:fillRect/>
          </a:stretch>
        </p:blipFill>
        <p:spPr>
          <a:xfrm>
            <a:off x="6009504" y="3030826"/>
            <a:ext cx="4572000" cy="521336"/>
          </a:xfrm>
          <a:prstGeom prst="rect">
            <a:avLst/>
          </a:prstGeom>
        </p:spPr>
      </p:pic>
      <p:pic>
        <p:nvPicPr>
          <p:cNvPr id="9" name="Picture 8">
            <a:extLst>
              <a:ext uri="{FF2B5EF4-FFF2-40B4-BE49-F238E27FC236}">
                <a16:creationId xmlns:a16="http://schemas.microsoft.com/office/drawing/2014/main" id="{BA88B503-9EF9-42A5-A682-0DCE05D06756}"/>
              </a:ext>
            </a:extLst>
          </p:cNvPr>
          <p:cNvPicPr>
            <a:picLocks noChangeAspect="1"/>
          </p:cNvPicPr>
          <p:nvPr/>
        </p:nvPicPr>
        <p:blipFill>
          <a:blip r:embed="rId8"/>
          <a:stretch>
            <a:fillRect/>
          </a:stretch>
        </p:blipFill>
        <p:spPr>
          <a:xfrm>
            <a:off x="7628344" y="3662147"/>
            <a:ext cx="1067495" cy="348743"/>
          </a:xfrm>
          <a:prstGeom prst="rect">
            <a:avLst/>
          </a:prstGeom>
        </p:spPr>
      </p:pic>
      <p:pic>
        <p:nvPicPr>
          <p:cNvPr id="10" name="Picture 9">
            <a:extLst>
              <a:ext uri="{FF2B5EF4-FFF2-40B4-BE49-F238E27FC236}">
                <a16:creationId xmlns:a16="http://schemas.microsoft.com/office/drawing/2014/main" id="{862146F2-5E76-48FA-910D-28B0205E7BB4}"/>
              </a:ext>
            </a:extLst>
          </p:cNvPr>
          <p:cNvPicPr>
            <a:picLocks noChangeAspect="1"/>
          </p:cNvPicPr>
          <p:nvPr/>
        </p:nvPicPr>
        <p:blipFill>
          <a:blip r:embed="rId9"/>
          <a:stretch>
            <a:fillRect/>
          </a:stretch>
        </p:blipFill>
        <p:spPr>
          <a:xfrm>
            <a:off x="6168008" y="4128084"/>
            <a:ext cx="4267726" cy="617645"/>
          </a:xfrm>
          <a:prstGeom prst="rect">
            <a:avLst/>
          </a:prstGeom>
        </p:spPr>
      </p:pic>
      <p:pic>
        <p:nvPicPr>
          <p:cNvPr id="11" name="Picture 10">
            <a:extLst>
              <a:ext uri="{FF2B5EF4-FFF2-40B4-BE49-F238E27FC236}">
                <a16:creationId xmlns:a16="http://schemas.microsoft.com/office/drawing/2014/main" id="{BFF9BD05-6CB3-435F-AB10-C249B5109CF7}"/>
              </a:ext>
            </a:extLst>
          </p:cNvPr>
          <p:cNvPicPr>
            <a:picLocks noChangeAspect="1"/>
          </p:cNvPicPr>
          <p:nvPr/>
        </p:nvPicPr>
        <p:blipFill>
          <a:blip r:embed="rId10"/>
          <a:stretch>
            <a:fillRect/>
          </a:stretch>
        </p:blipFill>
        <p:spPr>
          <a:xfrm>
            <a:off x="7165359" y="4898675"/>
            <a:ext cx="1993462" cy="422975"/>
          </a:xfrm>
          <a:prstGeom prst="rect">
            <a:avLst/>
          </a:prstGeom>
        </p:spPr>
      </p:pic>
      <p:pic>
        <p:nvPicPr>
          <p:cNvPr id="12" name="Picture 11">
            <a:extLst>
              <a:ext uri="{FF2B5EF4-FFF2-40B4-BE49-F238E27FC236}">
                <a16:creationId xmlns:a16="http://schemas.microsoft.com/office/drawing/2014/main" id="{542D2E8E-7FBD-4F8D-9D81-6DA8AAE685CC}"/>
              </a:ext>
            </a:extLst>
          </p:cNvPr>
          <p:cNvPicPr>
            <a:picLocks noChangeAspect="1"/>
          </p:cNvPicPr>
          <p:nvPr/>
        </p:nvPicPr>
        <p:blipFill>
          <a:blip r:embed="rId11"/>
          <a:stretch>
            <a:fillRect/>
          </a:stretch>
        </p:blipFill>
        <p:spPr>
          <a:xfrm>
            <a:off x="5861692" y="5445224"/>
            <a:ext cx="4716016" cy="531596"/>
          </a:xfrm>
          <a:prstGeom prst="rect">
            <a:avLst/>
          </a:prstGeom>
        </p:spPr>
      </p:pic>
      <p:pic>
        <p:nvPicPr>
          <p:cNvPr id="13" name="Picture 12">
            <a:extLst>
              <a:ext uri="{FF2B5EF4-FFF2-40B4-BE49-F238E27FC236}">
                <a16:creationId xmlns:a16="http://schemas.microsoft.com/office/drawing/2014/main" id="{1D9C15E0-585A-4BB7-A508-05892D4AFD19}"/>
              </a:ext>
            </a:extLst>
          </p:cNvPr>
          <p:cNvPicPr>
            <a:picLocks noChangeAspect="1"/>
          </p:cNvPicPr>
          <p:nvPr/>
        </p:nvPicPr>
        <p:blipFill>
          <a:blip r:embed="rId12"/>
          <a:stretch>
            <a:fillRect/>
          </a:stretch>
        </p:blipFill>
        <p:spPr>
          <a:xfrm>
            <a:off x="7500178" y="6100395"/>
            <a:ext cx="1224593" cy="661026"/>
          </a:xfrm>
          <a:prstGeom prst="rect">
            <a:avLst/>
          </a:prstGeom>
        </p:spPr>
      </p:pic>
    </p:spTree>
    <p:extLst>
      <p:ext uri="{BB962C8B-B14F-4D97-AF65-F5344CB8AC3E}">
        <p14:creationId xmlns:p14="http://schemas.microsoft.com/office/powerpoint/2010/main" val="3758773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93FA-4E6F-46EC-9513-E0686248E457}"/>
              </a:ext>
            </a:extLst>
          </p:cNvPr>
          <p:cNvSpPr>
            <a:spLocks noGrp="1"/>
          </p:cNvSpPr>
          <p:nvPr>
            <p:ph type="title"/>
          </p:nvPr>
        </p:nvSpPr>
        <p:spPr/>
        <p:txBody>
          <a:bodyPr/>
          <a:lstStyle/>
          <a:p>
            <a:r>
              <a:rPr lang="en-US"/>
              <a:t>Example in Simulink</a:t>
            </a:r>
            <a:endParaRPr lang="en-SI" dirty="0"/>
          </a:p>
        </p:txBody>
      </p:sp>
      <p:pic>
        <p:nvPicPr>
          <p:cNvPr id="3" name="Picture 2">
            <a:extLst>
              <a:ext uri="{FF2B5EF4-FFF2-40B4-BE49-F238E27FC236}">
                <a16:creationId xmlns:a16="http://schemas.microsoft.com/office/drawing/2014/main" id="{EE20E9E3-041D-42C3-A9AD-29AE952EFAE8}"/>
              </a:ext>
            </a:extLst>
          </p:cNvPr>
          <p:cNvPicPr>
            <a:picLocks noChangeAspect="1"/>
          </p:cNvPicPr>
          <p:nvPr/>
        </p:nvPicPr>
        <p:blipFill>
          <a:blip r:embed="rId2"/>
          <a:stretch>
            <a:fillRect/>
          </a:stretch>
        </p:blipFill>
        <p:spPr>
          <a:xfrm>
            <a:off x="3215680" y="1700808"/>
            <a:ext cx="6057900" cy="2171700"/>
          </a:xfrm>
          <a:prstGeom prst="rect">
            <a:avLst/>
          </a:prstGeom>
        </p:spPr>
      </p:pic>
    </p:spTree>
    <p:extLst>
      <p:ext uri="{BB962C8B-B14F-4D97-AF65-F5344CB8AC3E}">
        <p14:creationId xmlns:p14="http://schemas.microsoft.com/office/powerpoint/2010/main" val="33566779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719F0-7EFF-4683-88DD-97F3E65828A3}"/>
              </a:ext>
            </a:extLst>
          </p:cNvPr>
          <p:cNvSpPr>
            <a:spLocks noGrp="1"/>
          </p:cNvSpPr>
          <p:nvPr>
            <p:ph type="title"/>
          </p:nvPr>
        </p:nvSpPr>
        <p:spPr/>
        <p:txBody>
          <a:bodyPr/>
          <a:lstStyle/>
          <a:p>
            <a:r>
              <a:rPr lang="en-US"/>
              <a:t>PIC microcontroller and DC </a:t>
            </a:r>
            <a:r>
              <a:rPr lang="en-US" dirty="0"/>
              <a:t>motor</a:t>
            </a:r>
            <a:endParaRPr lang="en-SI" dirty="0"/>
          </a:p>
        </p:txBody>
      </p:sp>
      <p:pic>
        <p:nvPicPr>
          <p:cNvPr id="4" name="Picture 3">
            <a:extLst>
              <a:ext uri="{FF2B5EF4-FFF2-40B4-BE49-F238E27FC236}">
                <a16:creationId xmlns:a16="http://schemas.microsoft.com/office/drawing/2014/main" id="{D4DD7635-8F04-4290-816E-BB2F9CD4E5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664" y="2204864"/>
            <a:ext cx="5679440" cy="3515360"/>
          </a:xfrm>
          <a:prstGeom prst="rect">
            <a:avLst/>
          </a:prstGeom>
        </p:spPr>
      </p:pic>
    </p:spTree>
    <p:extLst>
      <p:ext uri="{BB962C8B-B14F-4D97-AF65-F5344CB8AC3E}">
        <p14:creationId xmlns:p14="http://schemas.microsoft.com/office/powerpoint/2010/main" val="2703388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2B6E6-BC11-4D7E-B5CE-5B52410349B0}"/>
              </a:ext>
            </a:extLst>
          </p:cNvPr>
          <p:cNvSpPr>
            <a:spLocks noGrp="1"/>
          </p:cNvSpPr>
          <p:nvPr>
            <p:ph type="title"/>
          </p:nvPr>
        </p:nvSpPr>
        <p:spPr/>
        <p:txBody>
          <a:bodyPr/>
          <a:lstStyle/>
          <a:p>
            <a:r>
              <a:rPr lang="en-US" dirty="0"/>
              <a:t>Arduino Shield DC</a:t>
            </a:r>
            <a:endParaRPr lang="en-SI" dirty="0"/>
          </a:p>
        </p:txBody>
      </p:sp>
      <p:pic>
        <p:nvPicPr>
          <p:cNvPr id="4" name="Picture 3">
            <a:extLst>
              <a:ext uri="{FF2B5EF4-FFF2-40B4-BE49-F238E27FC236}">
                <a16:creationId xmlns:a16="http://schemas.microsoft.com/office/drawing/2014/main" id="{489E6C39-5C1D-4900-8800-6D481B711D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1585" y="2348880"/>
            <a:ext cx="7697323" cy="3528392"/>
          </a:xfrm>
          <a:prstGeom prst="rect">
            <a:avLst/>
          </a:prstGeom>
        </p:spPr>
      </p:pic>
    </p:spTree>
    <p:extLst>
      <p:ext uri="{BB962C8B-B14F-4D97-AF65-F5344CB8AC3E}">
        <p14:creationId xmlns:p14="http://schemas.microsoft.com/office/powerpoint/2010/main" val="17998414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C8AF0-BD71-4CE9-8412-7580D8910115}"/>
              </a:ext>
            </a:extLst>
          </p:cNvPr>
          <p:cNvSpPr>
            <a:spLocks noGrp="1"/>
          </p:cNvSpPr>
          <p:nvPr>
            <p:ph type="title"/>
          </p:nvPr>
        </p:nvSpPr>
        <p:spPr/>
        <p:txBody>
          <a:bodyPr/>
          <a:lstStyle/>
          <a:p>
            <a:r>
              <a:rPr lang="en-US" dirty="0"/>
              <a:t>Arduino shield </a:t>
            </a:r>
            <a:r>
              <a:rPr lang="en-US"/>
              <a:t>- mounting</a:t>
            </a:r>
            <a:endParaRPr lang="en-SI" dirty="0"/>
          </a:p>
        </p:txBody>
      </p:sp>
      <p:pic>
        <p:nvPicPr>
          <p:cNvPr id="5" name="Picture 4">
            <a:extLst>
              <a:ext uri="{FF2B5EF4-FFF2-40B4-BE49-F238E27FC236}">
                <a16:creationId xmlns:a16="http://schemas.microsoft.com/office/drawing/2014/main" id="{292FFE7E-B74E-48C7-AB28-384F7AC993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3713" y="2492896"/>
            <a:ext cx="5367793" cy="3240360"/>
          </a:xfrm>
          <a:prstGeom prst="rect">
            <a:avLst/>
          </a:prstGeom>
        </p:spPr>
      </p:pic>
    </p:spTree>
    <p:extLst>
      <p:ext uri="{BB962C8B-B14F-4D97-AF65-F5344CB8AC3E}">
        <p14:creationId xmlns:p14="http://schemas.microsoft.com/office/powerpoint/2010/main" val="27606631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142E1-9B37-4711-9788-FF19E41B3B40}"/>
              </a:ext>
            </a:extLst>
          </p:cNvPr>
          <p:cNvSpPr>
            <a:spLocks noGrp="1"/>
          </p:cNvSpPr>
          <p:nvPr>
            <p:ph type="title"/>
          </p:nvPr>
        </p:nvSpPr>
        <p:spPr/>
        <p:txBody>
          <a:bodyPr/>
          <a:lstStyle/>
          <a:p>
            <a:r>
              <a:rPr lang="en-US"/>
              <a:t>Example of an Arduino program</a:t>
            </a:r>
            <a:endParaRPr lang="en-SI" dirty="0"/>
          </a:p>
        </p:txBody>
      </p:sp>
      <p:sp>
        <p:nvSpPr>
          <p:cNvPr id="3" name="TextBox 2">
            <a:extLst>
              <a:ext uri="{FF2B5EF4-FFF2-40B4-BE49-F238E27FC236}">
                <a16:creationId xmlns:a16="http://schemas.microsoft.com/office/drawing/2014/main" id="{434C936D-F064-45A3-8054-3B9B0DCDC15E}"/>
              </a:ext>
            </a:extLst>
          </p:cNvPr>
          <p:cNvSpPr txBox="1"/>
          <p:nvPr/>
        </p:nvSpPr>
        <p:spPr>
          <a:xfrm>
            <a:off x="2279576" y="1628800"/>
            <a:ext cx="7704856" cy="4832092"/>
          </a:xfrm>
          <a:prstGeom prst="rect">
            <a:avLst/>
          </a:prstGeom>
          <a:noFill/>
        </p:spPr>
        <p:txBody>
          <a:bodyPr wrap="square" rtlCol="0">
            <a:spAutoFit/>
          </a:bodyPr>
          <a:lstStyle/>
          <a:p>
            <a:r>
              <a:rPr lang="en-US" sz="1400" dirty="0"/>
              <a:t>void setup() {</a:t>
            </a:r>
          </a:p>
          <a:p>
            <a:r>
              <a:rPr lang="en-US" sz="1400" dirty="0"/>
              <a:t>  //Setup Channel A</a:t>
            </a:r>
          </a:p>
          <a:p>
            <a:r>
              <a:rPr lang="en-US" sz="1400" dirty="0"/>
              <a:t>  </a:t>
            </a:r>
            <a:r>
              <a:rPr lang="en-US" sz="1400" dirty="0" err="1"/>
              <a:t>pinMode</a:t>
            </a:r>
            <a:r>
              <a:rPr lang="en-US" sz="1400" dirty="0"/>
              <a:t>(12, OUTPUT); //Initiates Motor Channel A pin</a:t>
            </a:r>
          </a:p>
          <a:p>
            <a:r>
              <a:rPr lang="en-US" sz="1400" dirty="0"/>
              <a:t>  </a:t>
            </a:r>
            <a:r>
              <a:rPr lang="en-US" sz="1400" dirty="0" err="1"/>
              <a:t>pinMode</a:t>
            </a:r>
            <a:r>
              <a:rPr lang="en-US" sz="1400" dirty="0"/>
              <a:t>(9, OUTPUT); //Initiates Brake Channel A pin</a:t>
            </a:r>
          </a:p>
          <a:p>
            <a:r>
              <a:rPr lang="en-US" sz="1400" dirty="0"/>
              <a:t>}</a:t>
            </a:r>
          </a:p>
          <a:p>
            <a:endParaRPr lang="en-US" sz="1400" dirty="0"/>
          </a:p>
          <a:p>
            <a:r>
              <a:rPr lang="en-US" sz="1400" dirty="0"/>
              <a:t>void loop(){</a:t>
            </a:r>
          </a:p>
          <a:p>
            <a:r>
              <a:rPr lang="en-US" sz="1400" dirty="0"/>
              <a:t>  //forward @ full speed</a:t>
            </a:r>
          </a:p>
          <a:p>
            <a:r>
              <a:rPr lang="en-US" sz="1400" dirty="0"/>
              <a:t>  </a:t>
            </a:r>
            <a:r>
              <a:rPr lang="en-US" sz="1400" dirty="0" err="1"/>
              <a:t>digitalWrite</a:t>
            </a:r>
            <a:r>
              <a:rPr lang="en-US" sz="1400" dirty="0"/>
              <a:t>(12, HIGH); //Establishes forward direction of Channel A</a:t>
            </a:r>
          </a:p>
          <a:p>
            <a:r>
              <a:rPr lang="en-US" sz="1400" dirty="0"/>
              <a:t>  </a:t>
            </a:r>
            <a:r>
              <a:rPr lang="en-US" sz="1400" dirty="0" err="1"/>
              <a:t>digitalWrite</a:t>
            </a:r>
            <a:r>
              <a:rPr lang="en-US" sz="1400" dirty="0"/>
              <a:t>(9, LOW);   //Disengage the Brake for Channel A</a:t>
            </a:r>
          </a:p>
          <a:p>
            <a:r>
              <a:rPr lang="en-US" sz="1400" dirty="0"/>
              <a:t>  </a:t>
            </a:r>
            <a:r>
              <a:rPr lang="en-US" sz="1400" dirty="0" err="1"/>
              <a:t>analogWrite</a:t>
            </a:r>
            <a:r>
              <a:rPr lang="en-US" sz="1400" dirty="0"/>
              <a:t>(3, 255);   //Spins the motor on Channel A at full speed</a:t>
            </a:r>
          </a:p>
          <a:p>
            <a:r>
              <a:rPr lang="en-US" sz="1400" dirty="0"/>
              <a:t>  delay(3000);</a:t>
            </a:r>
          </a:p>
          <a:p>
            <a:r>
              <a:rPr lang="en-US" sz="1400" dirty="0"/>
              <a:t>  </a:t>
            </a:r>
            <a:r>
              <a:rPr lang="en-US" sz="1400" dirty="0" err="1"/>
              <a:t>digitalWrite</a:t>
            </a:r>
            <a:r>
              <a:rPr lang="en-US" sz="1400" dirty="0"/>
              <a:t>(9, HIGH); //Engage the Brake for Channel A</a:t>
            </a:r>
          </a:p>
          <a:p>
            <a:r>
              <a:rPr lang="en-US" sz="1400" dirty="0"/>
              <a:t>  delay(1000);</a:t>
            </a:r>
          </a:p>
          <a:p>
            <a:r>
              <a:rPr lang="en-US" sz="1400" dirty="0"/>
              <a:t>  //backward @ half speed</a:t>
            </a:r>
          </a:p>
          <a:p>
            <a:r>
              <a:rPr lang="en-US" sz="1400" dirty="0"/>
              <a:t>  </a:t>
            </a:r>
            <a:r>
              <a:rPr lang="en-US" sz="1400" dirty="0" err="1"/>
              <a:t>digitalWrite</a:t>
            </a:r>
            <a:r>
              <a:rPr lang="en-US" sz="1400" dirty="0"/>
              <a:t>(12, LOW); //Establishes backward direction of Channel A</a:t>
            </a:r>
          </a:p>
          <a:p>
            <a:r>
              <a:rPr lang="en-US" sz="1400" dirty="0"/>
              <a:t>  </a:t>
            </a:r>
            <a:r>
              <a:rPr lang="en-US" sz="1400" dirty="0" err="1"/>
              <a:t>digitalWrite</a:t>
            </a:r>
            <a:r>
              <a:rPr lang="en-US" sz="1400" dirty="0"/>
              <a:t>(9, LOW);   //Disengage the Brake for Channel A</a:t>
            </a:r>
          </a:p>
          <a:p>
            <a:r>
              <a:rPr lang="en-US" sz="1400" dirty="0"/>
              <a:t>  </a:t>
            </a:r>
            <a:r>
              <a:rPr lang="en-US" sz="1400" dirty="0" err="1"/>
              <a:t>analogWrite</a:t>
            </a:r>
            <a:r>
              <a:rPr lang="en-US" sz="1400" dirty="0"/>
              <a:t>(3, 123);   //Spins the motor on Channel A at half speed</a:t>
            </a:r>
          </a:p>
          <a:p>
            <a:r>
              <a:rPr lang="en-US" sz="1400" dirty="0"/>
              <a:t>  delay(3000);</a:t>
            </a:r>
          </a:p>
          <a:p>
            <a:r>
              <a:rPr lang="en-US" sz="1400" dirty="0"/>
              <a:t>  </a:t>
            </a:r>
            <a:r>
              <a:rPr lang="en-US" sz="1400" dirty="0" err="1"/>
              <a:t>digitalWrite</a:t>
            </a:r>
            <a:r>
              <a:rPr lang="en-US" sz="1400" dirty="0"/>
              <a:t>(9, HIGH); //Engage the Brake for Channel A</a:t>
            </a:r>
          </a:p>
          <a:p>
            <a:r>
              <a:rPr lang="en-US" sz="1400" dirty="0"/>
              <a:t>  delay(1000);</a:t>
            </a:r>
          </a:p>
          <a:p>
            <a:r>
              <a:rPr lang="en-US" sz="1400" dirty="0"/>
              <a:t>}</a:t>
            </a:r>
            <a:endParaRPr lang="en-SI" sz="1400" dirty="0"/>
          </a:p>
        </p:txBody>
      </p:sp>
    </p:spTree>
    <p:extLst>
      <p:ext uri="{BB962C8B-B14F-4D97-AF65-F5344CB8AC3E}">
        <p14:creationId xmlns:p14="http://schemas.microsoft.com/office/powerpoint/2010/main" val="2450613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Rotor formation</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585" y="1340769"/>
            <a:ext cx="2864055" cy="520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56040" y="1484784"/>
            <a:ext cx="3387252" cy="328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9686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95E1A-12F2-4BEF-B7A1-3D7BFD407011}"/>
              </a:ext>
            </a:extLst>
          </p:cNvPr>
          <p:cNvSpPr>
            <a:spLocks noGrp="1"/>
          </p:cNvSpPr>
          <p:nvPr>
            <p:ph type="title"/>
          </p:nvPr>
        </p:nvSpPr>
        <p:spPr/>
        <p:txBody>
          <a:bodyPr/>
          <a:lstStyle/>
          <a:p>
            <a:r>
              <a:rPr lang="en-US"/>
              <a:t>Torque curve</a:t>
            </a:r>
            <a:endParaRPr lang="en-SI" dirty="0"/>
          </a:p>
        </p:txBody>
      </p:sp>
      <p:pic>
        <p:nvPicPr>
          <p:cNvPr id="3" name="Picture 2">
            <a:extLst>
              <a:ext uri="{FF2B5EF4-FFF2-40B4-BE49-F238E27FC236}">
                <a16:creationId xmlns:a16="http://schemas.microsoft.com/office/drawing/2014/main" id="{9630ACB3-4A97-446B-9EED-BBBC96BD032B}"/>
              </a:ext>
            </a:extLst>
          </p:cNvPr>
          <p:cNvPicPr>
            <a:picLocks noChangeAspect="1"/>
          </p:cNvPicPr>
          <p:nvPr/>
        </p:nvPicPr>
        <p:blipFill>
          <a:blip r:embed="rId2"/>
          <a:stretch>
            <a:fillRect/>
          </a:stretch>
        </p:blipFill>
        <p:spPr>
          <a:xfrm>
            <a:off x="1847528" y="2132857"/>
            <a:ext cx="3377454" cy="2442021"/>
          </a:xfrm>
          <a:prstGeom prst="rect">
            <a:avLst/>
          </a:prstGeom>
        </p:spPr>
      </p:pic>
      <p:pic>
        <p:nvPicPr>
          <p:cNvPr id="4" name="Picture 3">
            <a:extLst>
              <a:ext uri="{FF2B5EF4-FFF2-40B4-BE49-F238E27FC236}">
                <a16:creationId xmlns:a16="http://schemas.microsoft.com/office/drawing/2014/main" id="{8B36CAC9-98BC-4EAF-95BE-0D8D171D1020}"/>
              </a:ext>
            </a:extLst>
          </p:cNvPr>
          <p:cNvPicPr>
            <a:picLocks noChangeAspect="1"/>
          </p:cNvPicPr>
          <p:nvPr/>
        </p:nvPicPr>
        <p:blipFill>
          <a:blip r:embed="rId3"/>
          <a:stretch>
            <a:fillRect/>
          </a:stretch>
        </p:blipFill>
        <p:spPr>
          <a:xfrm>
            <a:off x="4871865" y="5517233"/>
            <a:ext cx="1822423" cy="707529"/>
          </a:xfrm>
          <a:prstGeom prst="rect">
            <a:avLst/>
          </a:prstGeom>
        </p:spPr>
      </p:pic>
      <p:pic>
        <p:nvPicPr>
          <p:cNvPr id="5" name="Picture 4">
            <a:extLst>
              <a:ext uri="{FF2B5EF4-FFF2-40B4-BE49-F238E27FC236}">
                <a16:creationId xmlns:a16="http://schemas.microsoft.com/office/drawing/2014/main" id="{C93B01C7-B89F-4C5C-B0EF-400CC4876441}"/>
              </a:ext>
            </a:extLst>
          </p:cNvPr>
          <p:cNvPicPr>
            <a:picLocks noChangeAspect="1"/>
          </p:cNvPicPr>
          <p:nvPr/>
        </p:nvPicPr>
        <p:blipFill>
          <a:blip r:embed="rId4"/>
          <a:stretch>
            <a:fillRect/>
          </a:stretch>
        </p:blipFill>
        <p:spPr>
          <a:xfrm>
            <a:off x="5951984" y="1844824"/>
            <a:ext cx="3964646" cy="2820296"/>
          </a:xfrm>
          <a:prstGeom prst="rect">
            <a:avLst/>
          </a:prstGeom>
        </p:spPr>
      </p:pic>
    </p:spTree>
    <p:extLst>
      <p:ext uri="{BB962C8B-B14F-4D97-AF65-F5344CB8AC3E}">
        <p14:creationId xmlns:p14="http://schemas.microsoft.com/office/powerpoint/2010/main" val="503808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19536" y="44624"/>
            <a:ext cx="8229600" cy="706090"/>
          </a:xfrm>
        </p:spPr>
        <p:txBody>
          <a:bodyPr>
            <a:normAutofit/>
          </a:bodyPr>
          <a:lstStyle/>
          <a:p>
            <a:r>
              <a:rPr lang="en-US"/>
              <a:t>DC motor</a:t>
            </a:r>
            <a:endParaRPr lang="en-US" dirty="0"/>
          </a:p>
        </p:txBody>
      </p:sp>
      <p:pic>
        <p:nvPicPr>
          <p:cNvPr id="1026" name="Picture 2" descr="http://hyperphysics.phy-astr.gsu.edu/hbase/magnetic/imgmag/dcmop.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735" y="4005064"/>
            <a:ext cx="3716343" cy="28923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hyperphysics.phy-astr.gsu.edu/hbase/magnetic/imgmag/dcmcur.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7998" y="908720"/>
            <a:ext cx="3685461" cy="286836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hyperphysics.phy-astr.gsu.edu/hbase/magnetic/imgmag/dcmmag.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6041" y="906933"/>
            <a:ext cx="3600400" cy="280216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hyperphysics.phy-astr.gsu.edu/hbase/magnetic/imgmag/dcmtor.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2679" y="4005064"/>
            <a:ext cx="4107206" cy="2892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695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Animation</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718150405"/>
              </p:ext>
            </p:extLst>
          </p:nvPr>
        </p:nvGraphicFramePr>
        <p:xfrm>
          <a:off x="5164139" y="1535113"/>
          <a:ext cx="1862137" cy="469900"/>
        </p:xfrm>
        <a:graphic>
          <a:graphicData uri="http://schemas.openxmlformats.org/presentationml/2006/ole">
            <mc:AlternateContent xmlns:mc="http://schemas.openxmlformats.org/markup-compatibility/2006">
              <mc:Choice xmlns:v="urn:schemas-microsoft-com:vml" Requires="v">
                <p:oleObj name="Packager Shell Object" showAsIcon="1" r:id="rId4" imgW="1861920" imgH="470160" progId="Package">
                  <p:embed/>
                </p:oleObj>
              </mc:Choice>
              <mc:Fallback>
                <p:oleObj name="Packager Shell Object" showAsIcon="1" r:id="rId4" imgW="1861920" imgH="470160" progId="Package">
                  <p:embed/>
                  <p:pic>
                    <p:nvPicPr>
                      <p:cNvPr id="4" name="Object 3"/>
                      <p:cNvPicPr/>
                      <p:nvPr/>
                    </p:nvPicPr>
                    <p:blipFill>
                      <a:blip r:embed="rId5"/>
                      <a:stretch>
                        <a:fillRect/>
                      </a:stretch>
                    </p:blipFill>
                    <p:spPr>
                      <a:xfrm>
                        <a:off x="5164139" y="1535113"/>
                        <a:ext cx="1862137" cy="469900"/>
                      </a:xfrm>
                      <a:prstGeom prst="rect">
                        <a:avLst/>
                      </a:prstGeom>
                    </p:spPr>
                  </p:pic>
                </p:oleObj>
              </mc:Fallback>
            </mc:AlternateContent>
          </a:graphicData>
        </a:graphic>
      </p:graphicFrame>
      <p:pic>
        <p:nvPicPr>
          <p:cNvPr id="3" name="DC Motor How it work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63553" y="2564904"/>
            <a:ext cx="7144221" cy="4018624"/>
          </a:xfrm>
          <a:prstGeom prst="rect">
            <a:avLst/>
          </a:prstGeom>
        </p:spPr>
      </p:pic>
    </p:spTree>
    <p:extLst>
      <p:ext uri="{BB962C8B-B14F-4D97-AF65-F5344CB8AC3E}">
        <p14:creationId xmlns:p14="http://schemas.microsoft.com/office/powerpoint/2010/main" val="28099518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Real motor</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553" y="1628801"/>
            <a:ext cx="7858125"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730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Real comutator</a:t>
            </a:r>
            <a:endParaRPr lang="en-US" dirty="0"/>
          </a:p>
        </p:txBody>
      </p:sp>
      <p:pic>
        <p:nvPicPr>
          <p:cNvPr id="2050" name="Picture 2" descr="https://d2n4wb9orp1vta.cloudfront.net/cms/MMS_1014_QualityGaging.jpg;width=860;quality=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3752" y="2276872"/>
            <a:ext cx="4762500" cy="3171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150251"/>
      </p:ext>
    </p:extLst>
  </p:cSld>
  <p:clrMapOvr>
    <a:masterClrMapping/>
  </p:clrMapOvr>
</p:sld>
</file>

<file path=ppt/theme/theme1.xml><?xml version="1.0" encoding="utf-8"?>
<a:theme xmlns:a="http://schemas.openxmlformats.org/drawingml/2006/main" name="BLISS predavanja">
  <a:themeElements>
    <a:clrScheme name="Po meri 4">
      <a:dk1>
        <a:sysClr val="windowText" lastClr="000000"/>
      </a:dk1>
      <a:lt1>
        <a:sysClr val="window" lastClr="FFFFFF"/>
      </a:lt1>
      <a:dk2>
        <a:srgbClr val="17406D"/>
      </a:dk2>
      <a:lt2>
        <a:srgbClr val="DBEFF9"/>
      </a:lt2>
      <a:accent1>
        <a:srgbClr val="0F6FC6"/>
      </a:accent1>
      <a:accent2>
        <a:srgbClr val="009DD9"/>
      </a:accent2>
      <a:accent3>
        <a:srgbClr val="0BD0D9"/>
      </a:accent3>
      <a:accent4>
        <a:srgbClr val="4FCEFF"/>
      </a:accent4>
      <a:accent5>
        <a:srgbClr val="89DEFF"/>
      </a:accent5>
      <a:accent6>
        <a:srgbClr val="59A9F2"/>
      </a:accent6>
      <a:hlink>
        <a:srgbClr val="F49100"/>
      </a:hlink>
      <a:folHlink>
        <a:srgbClr val="85DFD0"/>
      </a:folHlink>
    </a:clrScheme>
    <a:fontScheme name="Gladko">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adko">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BLISS predavanja" id="{32245E5B-3250-4407-8011-2883933BA615}" vid="{C0256519-9CCD-4821-A8A3-02F1E2B457AA}"/>
    </a:ext>
  </a:extLst>
</a:theme>
</file>

<file path=docProps/app.xml><?xml version="1.0" encoding="utf-8"?>
<Properties xmlns="http://schemas.openxmlformats.org/officeDocument/2006/extended-properties" xmlns:vt="http://schemas.openxmlformats.org/officeDocument/2006/docPropsVTypes">
  <Template>BLISS predavanja</Template>
  <TotalTime>3626</TotalTime>
  <Words>381</Words>
  <Application>Microsoft Office PowerPoint</Application>
  <PresentationFormat>Widescreen</PresentationFormat>
  <Paragraphs>64</Paragraphs>
  <Slides>39</Slides>
  <Notes>0</Notes>
  <HiddenSlides>0</HiddenSlides>
  <MMClips>1</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39</vt:i4>
      </vt:variant>
    </vt:vector>
  </HeadingPairs>
  <TitlesOfParts>
    <vt:vector size="45" baseType="lpstr">
      <vt:lpstr>Arial</vt:lpstr>
      <vt:lpstr>Trebuchet MS</vt:lpstr>
      <vt:lpstr>Wingdings 3</vt:lpstr>
      <vt:lpstr>BLISS predavanja</vt:lpstr>
      <vt:lpstr>Packager Shell Object</vt:lpstr>
      <vt:lpstr>CorelDRAW</vt:lpstr>
      <vt:lpstr>Mechatronic actuators</vt:lpstr>
      <vt:lpstr>Magnetic flux in an electric motor</vt:lpstr>
      <vt:lpstr>Principle of operation of a linear DC motor</vt:lpstr>
      <vt:lpstr>Rotor formation</vt:lpstr>
      <vt:lpstr>Torque curve</vt:lpstr>
      <vt:lpstr>DC motor</vt:lpstr>
      <vt:lpstr>Animation</vt:lpstr>
      <vt:lpstr>Real motor</vt:lpstr>
      <vt:lpstr>Real comutator</vt:lpstr>
      <vt:lpstr>Connection</vt:lpstr>
      <vt:lpstr>Two types</vt:lpstr>
      <vt:lpstr>Torque problem</vt:lpstr>
      <vt:lpstr>Physical background (induced voltage)</vt:lpstr>
      <vt:lpstr>Electrical circuit</vt:lpstr>
      <vt:lpstr>Equations</vt:lpstr>
      <vt:lpstr>Block diagram</vt:lpstr>
      <vt:lpstr>Influenc of magnetic field density on the rotational speed</vt:lpstr>
      <vt:lpstr>DC motor with external field excitation (stator voltage)</vt:lpstr>
      <vt:lpstr>Characteristics</vt:lpstr>
      <vt:lpstr>DC-shunt motor</vt:lpstr>
      <vt:lpstr>Characteristics</vt:lpstr>
      <vt:lpstr>DC-series</vt:lpstr>
      <vt:lpstr>Characteristics</vt:lpstr>
      <vt:lpstr>Princip delovanja H mostiča</vt:lpstr>
      <vt:lpstr>Possible states</vt:lpstr>
      <vt:lpstr>Real circuit (simplified)</vt:lpstr>
      <vt:lpstr>Real H-bridge</vt:lpstr>
      <vt:lpstr>Boiler</vt:lpstr>
      <vt:lpstr>Frequency characteristics</vt:lpstr>
      <vt:lpstr>Fourier series</vt:lpstr>
      <vt:lpstr>PWM signal</vt:lpstr>
      <vt:lpstr>DC motor as a part of a control system</vt:lpstr>
      <vt:lpstr>Simplification</vt:lpstr>
      <vt:lpstr>System identification (impuse transfer function)</vt:lpstr>
      <vt:lpstr>Example in Simulink</vt:lpstr>
      <vt:lpstr>PIC microcontroller and DC motor</vt:lpstr>
      <vt:lpstr>Arduino Shield DC</vt:lpstr>
      <vt:lpstr>Arduino shield - mounting</vt:lpstr>
      <vt:lpstr>Example of an Arduino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Enosmerni elektromotor</dc:title>
  <dc:creator>uporabnik</dc:creator>
  <cp:lastModifiedBy>Antonio Maffei</cp:lastModifiedBy>
  <cp:revision>48</cp:revision>
  <dcterms:created xsi:type="dcterms:W3CDTF">2011-12-05T07:40:15Z</dcterms:created>
  <dcterms:modified xsi:type="dcterms:W3CDTF">2025-04-25T10:47:37Z</dcterms:modified>
</cp:coreProperties>
</file>