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9" r:id="rId3"/>
    <p:sldId id="260" r:id="rId4"/>
    <p:sldId id="270" r:id="rId5"/>
    <p:sldId id="271" r:id="rId6"/>
    <p:sldId id="272" r:id="rId7"/>
    <p:sldId id="257" r:id="rId8"/>
    <p:sldId id="258"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B3F9"/>
    <a:srgbClr val="47B8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3A34AD-2714-47B7-8F3A-276C13750539}" v="1" dt="2025-04-25T10:47:08.8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notesViewPr>
    <p:cSldViewPr snapToGrid="0">
      <p:cViewPr varScale="1">
        <p:scale>
          <a:sx n="85" d="100"/>
          <a:sy n="85" d="100"/>
        </p:scale>
        <p:origin x="38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F13A34AD-2714-47B7-8F3A-276C13750539}"/>
    <pc:docChg chg="modSld">
      <pc:chgData name="Antonio Maffei" userId="a119a52e-8f4f-40e6-be0f-4e5f9ee8d680" providerId="ADAL" clId="{F13A34AD-2714-47B7-8F3A-276C13750539}" dt="2025-04-25T10:47:11.634" v="1" actId="1076"/>
      <pc:docMkLst>
        <pc:docMk/>
      </pc:docMkLst>
      <pc:sldChg chg="addSp modSp mod">
        <pc:chgData name="Antonio Maffei" userId="a119a52e-8f4f-40e6-be0f-4e5f9ee8d680" providerId="ADAL" clId="{F13A34AD-2714-47B7-8F3A-276C13750539}" dt="2025-04-25T10:47:11.634" v="1" actId="1076"/>
        <pc:sldMkLst>
          <pc:docMk/>
          <pc:sldMk cId="2756465634" sldId="256"/>
        </pc:sldMkLst>
        <pc:spChg chg="add mod">
          <ac:chgData name="Antonio Maffei" userId="a119a52e-8f4f-40e6-be0f-4e5f9ee8d680" providerId="ADAL" clId="{F13A34AD-2714-47B7-8F3A-276C13750539}" dt="2025-04-25T10:47:11.634" v="1" actId="1076"/>
          <ac:spMkLst>
            <pc:docMk/>
            <pc:sldMk cId="2756465634" sldId="256"/>
            <ac:spMk id="4" creationId="{EA19D41B-5CFF-FE75-B64F-229B1DB1229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677EE9-4B3A-4F54-99EF-CFEB7194CAD3}" type="datetimeFigureOut">
              <a:rPr lang="sl-SI" smtClean="0"/>
              <a:t>25. 04. 2025</a:t>
            </a:fld>
            <a:endParaRPr lang="sl-SI"/>
          </a:p>
        </p:txBody>
      </p:sp>
      <p:sp>
        <p:nvSpPr>
          <p:cNvPr id="4" name="Označba mesta stranske slik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Označba mesta opomb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p>
        </p:txBody>
      </p:sp>
      <p:sp>
        <p:nvSpPr>
          <p:cNvPr id="6" name="Označba mesta no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Označba mesta številke diapoz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137E43-0DFB-404D-A244-0243709C781B}" type="slidenum">
              <a:rPr lang="sl-SI" smtClean="0"/>
              <a:t>‹#›</a:t>
            </a:fld>
            <a:endParaRPr lang="sl-SI"/>
          </a:p>
        </p:txBody>
      </p:sp>
    </p:spTree>
    <p:extLst>
      <p:ext uri="{BB962C8B-B14F-4D97-AF65-F5344CB8AC3E}">
        <p14:creationId xmlns:p14="http://schemas.microsoft.com/office/powerpoint/2010/main" val="851468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značba mesta stranske slike 1"/>
          <p:cNvSpPr>
            <a:spLocks noGrp="1" noRot="1" noChangeAspect="1"/>
          </p:cNvSpPr>
          <p:nvPr>
            <p:ph type="sldImg"/>
          </p:nvPr>
        </p:nvSpPr>
        <p:spPr/>
      </p:sp>
      <p:sp>
        <p:nvSpPr>
          <p:cNvPr id="3" name="Označba mesta opomb 2"/>
          <p:cNvSpPr>
            <a:spLocks noGrp="1"/>
          </p:cNvSpPr>
          <p:nvPr>
            <p:ph type="body" idx="1"/>
          </p:nvPr>
        </p:nvSpPr>
        <p:spPr/>
        <p:txBody>
          <a:bodyPr/>
          <a:lstStyle/>
          <a:p>
            <a:endParaRPr lang="sl-SI"/>
          </a:p>
        </p:txBody>
      </p:sp>
      <p:sp>
        <p:nvSpPr>
          <p:cNvPr id="4" name="Označba mesta številke diapozitiva 3"/>
          <p:cNvSpPr>
            <a:spLocks noGrp="1"/>
          </p:cNvSpPr>
          <p:nvPr>
            <p:ph type="sldNum" sz="quarter" idx="5"/>
          </p:nvPr>
        </p:nvSpPr>
        <p:spPr/>
        <p:txBody>
          <a:bodyPr/>
          <a:lstStyle/>
          <a:p>
            <a:fld id="{E0137E43-0DFB-404D-A244-0243709C781B}" type="slidenum">
              <a:rPr lang="sl-SI" smtClean="0"/>
              <a:t>3</a:t>
            </a:fld>
            <a:endParaRPr lang="sl-SI"/>
          </a:p>
        </p:txBody>
      </p:sp>
    </p:spTree>
    <p:extLst>
      <p:ext uri="{BB962C8B-B14F-4D97-AF65-F5344CB8AC3E}">
        <p14:creationId xmlns:p14="http://schemas.microsoft.com/office/powerpoint/2010/main" val="32788866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aslovni diapozitiv">
    <p:spTree>
      <p:nvGrpSpPr>
        <p:cNvPr id="1" name=""/>
        <p:cNvGrpSpPr/>
        <p:nvPr/>
      </p:nvGrpSpPr>
      <p:grpSpPr>
        <a:xfrm>
          <a:off x="0" y="0"/>
          <a:ext cx="0" cy="0"/>
          <a:chOff x="0" y="0"/>
          <a:chExt cx="0" cy="0"/>
        </a:xfrm>
      </p:grpSpPr>
      <p:grpSp>
        <p:nvGrpSpPr>
          <p:cNvPr id="7" name="Group 6"/>
          <p:cNvGrpSpPr/>
          <p:nvPr/>
        </p:nvGrpSpPr>
        <p:grpSpPr>
          <a:xfrm>
            <a:off x="1" y="-8467"/>
            <a:ext cx="12192000" cy="6874934"/>
            <a:chOff x="0" y="-8467"/>
            <a:chExt cx="12336151" cy="6874934"/>
          </a:xfrm>
        </p:grpSpPr>
        <p:sp>
          <p:nvSpPr>
            <p:cNvPr id="26" name="Rectangle 25"/>
            <p:cNvSpPr/>
            <p:nvPr/>
          </p:nvSpPr>
          <p:spPr>
            <a:xfrm>
              <a:off x="10746123" y="0"/>
              <a:ext cx="159002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17B3F9">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Isosceles Triangle 26"/>
            <p:cNvSpPr/>
            <p:nvPr/>
          </p:nvSpPr>
          <p:spPr>
            <a:xfrm>
              <a:off x="8932333" y="3048000"/>
              <a:ext cx="3384581" cy="3810000"/>
            </a:xfrm>
            <a:prstGeom prst="triangle">
              <a:avLst>
                <a:gd name="adj" fmla="val 100000"/>
              </a:avLst>
            </a:prstGeom>
            <a:solidFill>
              <a:schemeClr val="accent1">
                <a:lumMod val="20000"/>
                <a:lumOff val="80000"/>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Rectangle 28"/>
            <p:cNvSpPr/>
            <p:nvPr/>
          </p:nvSpPr>
          <p:spPr>
            <a:xfrm>
              <a:off x="10898730" y="-8467"/>
              <a:ext cx="143742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8" y="-8467"/>
              <a:ext cx="1397151"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5" y="3589867"/>
              <a:ext cx="1945248"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rgbClr val="47B8E4"/>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1104900"/>
            <a:ext cx="7766936" cy="1786639"/>
          </a:xfrm>
          <a:ln>
            <a:noFill/>
          </a:ln>
        </p:spPr>
        <p:style>
          <a:lnRef idx="2">
            <a:schemeClr val="accent1"/>
          </a:lnRef>
          <a:fillRef idx="1">
            <a:schemeClr val="lt1"/>
          </a:fillRef>
          <a:effectRef idx="0">
            <a:schemeClr val="accent1"/>
          </a:effectRef>
          <a:fontRef idx="minor">
            <a:schemeClr val="dk1"/>
          </a:fontRef>
        </p:style>
        <p:txBody>
          <a:bodyPr anchor="b">
            <a:noAutofit/>
          </a:bodyPr>
          <a:lstStyle>
            <a:lvl1pPr algn="r">
              <a:defRPr sz="4800">
                <a:solidFill>
                  <a:schemeClr val="accent1"/>
                </a:solidFill>
              </a:defRPr>
            </a:lvl1pPr>
          </a:lstStyle>
          <a:p>
            <a:r>
              <a:rPr lang="sl-SI" dirty="0"/>
              <a:t>Kliknite, če želite urediti slog naslova</a:t>
            </a:r>
            <a:endParaRPr lang="en-US" dirty="0"/>
          </a:p>
        </p:txBody>
      </p:sp>
      <p:sp>
        <p:nvSpPr>
          <p:cNvPr id="3" name="Subtitle 2"/>
          <p:cNvSpPr>
            <a:spLocks noGrp="1"/>
          </p:cNvSpPr>
          <p:nvPr>
            <p:ph type="subTitle" idx="1"/>
          </p:nvPr>
        </p:nvSpPr>
        <p:spPr>
          <a:xfrm>
            <a:off x="1507067" y="2891539"/>
            <a:ext cx="7766936" cy="602390"/>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dirty="0"/>
              <a:t>Kliknite, če želite urediti slog podnaslova matrice</a:t>
            </a:r>
            <a:endParaRPr lang="en-US" dirty="0"/>
          </a:p>
        </p:txBody>
      </p:sp>
      <p:pic>
        <p:nvPicPr>
          <p:cNvPr id="9" name="Slika 8" descr="Slika, ki vsebuje besede pisava, posnetek zaslona, grafika, električno modra&#10;&#10;Opis je samodejno ustvarjen">
            <a:extLst>
              <a:ext uri="{FF2B5EF4-FFF2-40B4-BE49-F238E27FC236}">
                <a16:creationId xmlns:a16="http://schemas.microsoft.com/office/drawing/2014/main" id="{2C279610-54F6-70B9-81B0-BF5DF7D331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4565" y="5909898"/>
            <a:ext cx="2471939" cy="518600"/>
          </a:xfrm>
          <a:prstGeom prst="rect">
            <a:avLst/>
          </a:prstGeom>
        </p:spPr>
      </p:pic>
      <p:pic>
        <p:nvPicPr>
          <p:cNvPr id="11" name="Slika 10" descr="Slika, ki vsebuje besede besedilo, pisava, posnetek zaslona, grafika&#10;&#10;Opis je samodejno ustvarjen">
            <a:extLst>
              <a:ext uri="{FF2B5EF4-FFF2-40B4-BE49-F238E27FC236}">
                <a16:creationId xmlns:a16="http://schemas.microsoft.com/office/drawing/2014/main" id="{4499C79A-4051-2B3C-DC95-CBB263B2BB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48827" y="5753100"/>
            <a:ext cx="2748400" cy="832197"/>
          </a:xfrm>
          <a:prstGeom prst="rect">
            <a:avLst/>
          </a:prstGeom>
        </p:spPr>
      </p:pic>
      <p:pic>
        <p:nvPicPr>
          <p:cNvPr id="1026" name="Google Shape;320;p1">
            <a:extLst>
              <a:ext uri="{FF2B5EF4-FFF2-40B4-BE49-F238E27FC236}">
                <a16:creationId xmlns:a16="http://schemas.microsoft.com/office/drawing/2014/main" id="{472D9FCC-9653-CD63-5ABF-04BE32B3F32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823783" y="528583"/>
            <a:ext cx="1099592" cy="1498989"/>
          </a:xfrm>
          <a:prstGeom prst="rect">
            <a:avLst/>
          </a:prstGeom>
          <a:noFill/>
          <a:extLst>
            <a:ext uri="{909E8E84-426E-40DD-AFC4-6F175D3DCCD1}">
              <a14:hiddenFill xmlns:a14="http://schemas.microsoft.com/office/drawing/2010/main">
                <a:solidFill>
                  <a:srgbClr val="FFFFFF"/>
                </a:solidFill>
              </a14:hiddenFill>
            </a:ext>
          </a:extLst>
        </p:spPr>
      </p:pic>
      <p:pic>
        <p:nvPicPr>
          <p:cNvPr id="34" name="Slika 33" descr="Slika, ki vsebuje besede človeški obraz, oseba, majica, oblačila&#10;&#10;Opis je samodejno ustvarjen">
            <a:extLst>
              <a:ext uri="{FF2B5EF4-FFF2-40B4-BE49-F238E27FC236}">
                <a16:creationId xmlns:a16="http://schemas.microsoft.com/office/drawing/2014/main" id="{5468D0D0-A2CD-F38A-4213-0E899B90BDC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99947" y="3911967"/>
            <a:ext cx="1097280" cy="1645920"/>
          </a:xfrm>
          <a:prstGeom prst="rect">
            <a:avLst/>
          </a:prstGeom>
        </p:spPr>
      </p:pic>
      <p:sp>
        <p:nvSpPr>
          <p:cNvPr id="35" name="PoljeZBesedilom 34">
            <a:extLst>
              <a:ext uri="{FF2B5EF4-FFF2-40B4-BE49-F238E27FC236}">
                <a16:creationId xmlns:a16="http://schemas.microsoft.com/office/drawing/2014/main" id="{142FFBEE-F714-CC13-CB22-4FFCADE4C810}"/>
              </a:ext>
            </a:extLst>
          </p:cNvPr>
          <p:cNvSpPr txBox="1"/>
          <p:nvPr userDrawn="1"/>
        </p:nvSpPr>
        <p:spPr>
          <a:xfrm>
            <a:off x="4398485" y="4986568"/>
            <a:ext cx="3533174" cy="923330"/>
          </a:xfrm>
          <a:prstGeom prst="rect">
            <a:avLst/>
          </a:prstGeom>
          <a:noFill/>
        </p:spPr>
        <p:txBody>
          <a:bodyPr wrap="square" rtlCol="0">
            <a:spAutoFit/>
          </a:bodyPr>
          <a:lstStyle/>
          <a:p>
            <a:pPr lvl="1" algn="r"/>
            <a:r>
              <a:rPr lang="sl-SI" dirty="0">
                <a:solidFill>
                  <a:schemeClr val="tx1">
                    <a:lumMod val="65000"/>
                    <a:lumOff val="35000"/>
                  </a:schemeClr>
                </a:solidFill>
              </a:rPr>
              <a:t>Prof. dr. Primož Podržaj</a:t>
            </a:r>
          </a:p>
          <a:p>
            <a:pPr lvl="1" algn="r"/>
            <a:r>
              <a:rPr lang="sl-SI" dirty="0">
                <a:solidFill>
                  <a:schemeClr val="tx1">
                    <a:lumMod val="65000"/>
                    <a:lumOff val="35000"/>
                  </a:schemeClr>
                </a:solidFill>
              </a:rPr>
              <a:t>primoz.podrzaj@fs.uni-lj.si</a:t>
            </a:r>
          </a:p>
          <a:p>
            <a:pPr algn="r"/>
            <a:endParaRPr lang="sl-SI" dirty="0">
              <a:solidFill>
                <a:schemeClr val="tx1">
                  <a:lumMod val="65000"/>
                  <a:lumOff val="35000"/>
                </a:schemeClr>
              </a:solidFill>
            </a:endParaRPr>
          </a:p>
        </p:txBody>
      </p:sp>
    </p:spTree>
    <p:extLst>
      <p:ext uri="{BB962C8B-B14F-4D97-AF65-F5344CB8AC3E}">
        <p14:creationId xmlns:p14="http://schemas.microsoft.com/office/powerpoint/2010/main" val="3033938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n na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1276290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z na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46724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z ime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3872747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kartice z imen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31086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esnično ali neresničn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2553915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13323375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310438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2141705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AAEBC1AC-A691-460A-A14B-5AA0E89F491B}" type="datetimeFigureOut">
              <a:rPr lang="en-SI" smtClean="0"/>
              <a:t>04/25/2025</a:t>
            </a:fld>
            <a:endParaRPr lang="en-SI"/>
          </a:p>
        </p:txBody>
      </p:sp>
      <p:sp>
        <p:nvSpPr>
          <p:cNvPr id="5" name="Footer Placeholder 4"/>
          <p:cNvSpPr>
            <a:spLocks noGrp="1"/>
          </p:cNvSpPr>
          <p:nvPr>
            <p:ph type="ftr" sz="quarter" idx="11"/>
          </p:nvPr>
        </p:nvSpPr>
        <p:spPr/>
        <p:txBody>
          <a:bodyPr/>
          <a:lstStyle/>
          <a:p>
            <a:endParaRPr lang="en-SI"/>
          </a:p>
        </p:txBody>
      </p:sp>
      <p:sp>
        <p:nvSpPr>
          <p:cNvPr id="6" name="Slide Number Placeholder 5"/>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2415901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Date Placeholder 4"/>
          <p:cNvSpPr>
            <a:spLocks noGrp="1"/>
          </p:cNvSpPr>
          <p:nvPr>
            <p:ph type="dt" sz="half" idx="10"/>
          </p:nvPr>
        </p:nvSpPr>
        <p:spPr/>
        <p:txBody>
          <a:bodyPr/>
          <a:lstStyle/>
          <a:p>
            <a:fld id="{AAEBC1AC-A691-460A-A14B-5AA0E89F491B}" type="datetimeFigureOut">
              <a:rPr lang="en-SI" smtClean="0"/>
              <a:t>04/25/2025</a:t>
            </a:fld>
            <a:endParaRPr lang="en-SI"/>
          </a:p>
        </p:txBody>
      </p:sp>
      <p:sp>
        <p:nvSpPr>
          <p:cNvPr id="6" name="Footer Placeholder 5"/>
          <p:cNvSpPr>
            <a:spLocks noGrp="1"/>
          </p:cNvSpPr>
          <p:nvPr>
            <p:ph type="ftr" sz="quarter" idx="11"/>
          </p:nvPr>
        </p:nvSpPr>
        <p:spPr/>
        <p:txBody>
          <a:bodyPr/>
          <a:lstStyle/>
          <a:p>
            <a:endParaRPr lang="en-SI"/>
          </a:p>
        </p:txBody>
      </p:sp>
      <p:sp>
        <p:nvSpPr>
          <p:cNvPr id="7" name="Slide Number Placeholder 6"/>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2694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fld id="{AAEBC1AC-A691-460A-A14B-5AA0E89F491B}" type="datetimeFigureOut">
              <a:rPr lang="en-SI" smtClean="0"/>
              <a:t>04/25/2025</a:t>
            </a:fld>
            <a:endParaRPr lang="en-SI"/>
          </a:p>
        </p:txBody>
      </p:sp>
      <p:sp>
        <p:nvSpPr>
          <p:cNvPr id="8" name="Footer Placeholder 7"/>
          <p:cNvSpPr>
            <a:spLocks noGrp="1"/>
          </p:cNvSpPr>
          <p:nvPr>
            <p:ph type="ftr" sz="quarter" idx="11"/>
          </p:nvPr>
        </p:nvSpPr>
        <p:spPr/>
        <p:txBody>
          <a:bodyPr/>
          <a:lstStyle/>
          <a:p>
            <a:endParaRPr lang="en-SI"/>
          </a:p>
        </p:txBody>
      </p:sp>
      <p:sp>
        <p:nvSpPr>
          <p:cNvPr id="9" name="Slide Number Placeholder 8"/>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579318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l-SI"/>
              <a:t>Kliknite, če želite urediti slog naslova matrice</a:t>
            </a:r>
            <a:endParaRPr lang="en-US" dirty="0"/>
          </a:p>
        </p:txBody>
      </p:sp>
      <p:sp>
        <p:nvSpPr>
          <p:cNvPr id="3" name="Date Placeholder 2"/>
          <p:cNvSpPr>
            <a:spLocks noGrp="1"/>
          </p:cNvSpPr>
          <p:nvPr>
            <p:ph type="dt" sz="half" idx="10"/>
          </p:nvPr>
        </p:nvSpPr>
        <p:spPr/>
        <p:txBody>
          <a:bodyPr/>
          <a:lstStyle/>
          <a:p>
            <a:fld id="{AAEBC1AC-A691-460A-A14B-5AA0E89F491B}" type="datetimeFigureOut">
              <a:rPr lang="en-SI" smtClean="0"/>
              <a:t>04/25/2025</a:t>
            </a:fld>
            <a:endParaRPr lang="en-SI"/>
          </a:p>
        </p:txBody>
      </p:sp>
      <p:sp>
        <p:nvSpPr>
          <p:cNvPr id="4" name="Footer Placeholder 3"/>
          <p:cNvSpPr>
            <a:spLocks noGrp="1"/>
          </p:cNvSpPr>
          <p:nvPr>
            <p:ph type="ftr" sz="quarter" idx="11"/>
          </p:nvPr>
        </p:nvSpPr>
        <p:spPr/>
        <p:txBody>
          <a:bodyPr/>
          <a:lstStyle/>
          <a:p>
            <a:endParaRPr lang="en-SI"/>
          </a:p>
        </p:txBody>
      </p:sp>
      <p:sp>
        <p:nvSpPr>
          <p:cNvPr id="5" name="Slide Number Placeholder 4"/>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731967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BC1AC-A691-460A-A14B-5AA0E89F491B}" type="datetimeFigureOut">
              <a:rPr lang="en-SI" smtClean="0"/>
              <a:t>04/25/2025</a:t>
            </a:fld>
            <a:endParaRPr lang="en-SI"/>
          </a:p>
        </p:txBody>
      </p:sp>
      <p:sp>
        <p:nvSpPr>
          <p:cNvPr id="3" name="Footer Placeholder 2"/>
          <p:cNvSpPr>
            <a:spLocks noGrp="1"/>
          </p:cNvSpPr>
          <p:nvPr>
            <p:ph type="ftr" sz="quarter" idx="11"/>
          </p:nvPr>
        </p:nvSpPr>
        <p:spPr/>
        <p:txBody>
          <a:bodyPr/>
          <a:lstStyle/>
          <a:p>
            <a:endParaRPr lang="en-SI"/>
          </a:p>
        </p:txBody>
      </p:sp>
      <p:sp>
        <p:nvSpPr>
          <p:cNvPr id="4" name="Slide Number Placeholder 3"/>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2248811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Vsebina z naslov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l-SI"/>
              <a:t>Kliknite, če želite urediti slog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AAEBC1AC-A691-460A-A14B-5AA0E89F491B}" type="datetimeFigureOut">
              <a:rPr lang="en-SI" smtClean="0"/>
              <a:t>04/25/2025</a:t>
            </a:fld>
            <a:endParaRPr lang="en-SI"/>
          </a:p>
        </p:txBody>
      </p:sp>
      <p:sp>
        <p:nvSpPr>
          <p:cNvPr id="6" name="Footer Placeholder 5"/>
          <p:cNvSpPr>
            <a:spLocks noGrp="1"/>
          </p:cNvSpPr>
          <p:nvPr>
            <p:ph type="ftr" sz="quarter" idx="11"/>
          </p:nvPr>
        </p:nvSpPr>
        <p:spPr/>
        <p:txBody>
          <a:bodyPr/>
          <a:lstStyle/>
          <a:p>
            <a:endParaRPr lang="en-SI"/>
          </a:p>
        </p:txBody>
      </p:sp>
      <p:sp>
        <p:nvSpPr>
          <p:cNvPr id="7" name="Slide Number Placeholder 6"/>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1892970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l-SI"/>
              <a:t>Kliknite, če želite urediti slog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l-SI"/>
              <a:t>Kliknite ikono, če želite dodati sliko</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AAEBC1AC-A691-460A-A14B-5AA0E89F491B}" type="datetimeFigureOut">
              <a:rPr lang="en-SI" smtClean="0"/>
              <a:t>04/25/2025</a:t>
            </a:fld>
            <a:endParaRPr lang="en-SI"/>
          </a:p>
        </p:txBody>
      </p:sp>
      <p:sp>
        <p:nvSpPr>
          <p:cNvPr id="6" name="Footer Placeholder 5"/>
          <p:cNvSpPr>
            <a:spLocks noGrp="1"/>
          </p:cNvSpPr>
          <p:nvPr>
            <p:ph type="ftr" sz="quarter" idx="11"/>
          </p:nvPr>
        </p:nvSpPr>
        <p:spPr/>
        <p:txBody>
          <a:bodyPr/>
          <a:lstStyle/>
          <a:p>
            <a:endParaRPr lang="en-SI"/>
          </a:p>
        </p:txBody>
      </p:sp>
      <p:sp>
        <p:nvSpPr>
          <p:cNvPr id="7" name="Slide Number Placeholder 6"/>
          <p:cNvSpPr>
            <a:spLocks noGrp="1"/>
          </p:cNvSpPr>
          <p:nvPr>
            <p:ph type="sldNum" sz="quarter" idx="12"/>
          </p:nvPr>
        </p:nvSpPr>
        <p:spPr/>
        <p:txBody>
          <a:bodyPr/>
          <a:lstStyle/>
          <a:p>
            <a:fld id="{5D9E384A-B764-4047-840A-B43FE1E24AD2}" type="slidenum">
              <a:rPr lang="en-SI" smtClean="0"/>
              <a:t>‹#›</a:t>
            </a:fld>
            <a:endParaRPr lang="en-SI"/>
          </a:p>
        </p:txBody>
      </p:sp>
    </p:spTree>
    <p:extLst>
      <p:ext uri="{BB962C8B-B14F-4D97-AF65-F5344CB8AC3E}">
        <p14:creationId xmlns:p14="http://schemas.microsoft.com/office/powerpoint/2010/main" val="3347576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596"/>
            <a:ext cx="12188825" cy="6866467"/>
            <a:chOff x="0" y="-8467"/>
            <a:chExt cx="12188825" cy="6866467"/>
          </a:xfrm>
        </p:grpSpPr>
        <p:sp>
          <p:nvSpPr>
            <p:cNvPr id="26" name="Rectangle 28"/>
            <p:cNvSpPr/>
            <p:nvPr/>
          </p:nvSpPr>
          <p:spPr>
            <a:xfrm>
              <a:off x="11214100" y="-8467"/>
              <a:ext cx="97472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17B3F9">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Rectangle 29"/>
            <p:cNvSpPr/>
            <p:nvPr/>
          </p:nvSpPr>
          <p:spPr>
            <a:xfrm>
              <a:off x="11353800" y="-8467"/>
              <a:ext cx="835024"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8" name="Isosceles Triangle 27"/>
            <p:cNvSpPr/>
            <p:nvPr/>
          </p:nvSpPr>
          <p:spPr>
            <a:xfrm>
              <a:off x="10744200" y="3589867"/>
              <a:ext cx="1444625"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l-SI" dirty="0"/>
              <a:t>Kliknite, če želite urediti slog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EBC1AC-A691-460A-A14B-5AA0E89F491B}" type="datetimeFigureOut">
              <a:rPr lang="en-SI" smtClean="0"/>
              <a:t>04/25/2025</a:t>
            </a:fld>
            <a:endParaRPr lang="en-SI"/>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SI"/>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D9E384A-B764-4047-840A-B43FE1E24AD2}" type="slidenum">
              <a:rPr lang="en-SI" smtClean="0"/>
              <a:t>‹#›</a:t>
            </a:fld>
            <a:endParaRPr lang="en-SI"/>
          </a:p>
        </p:txBody>
      </p:sp>
    </p:spTree>
    <p:extLst>
      <p:ext uri="{BB962C8B-B14F-4D97-AF65-F5344CB8AC3E}">
        <p14:creationId xmlns:p14="http://schemas.microsoft.com/office/powerpoint/2010/main" val="3167438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7EFD-4BA3-45B9-BD33-C285F912CD04}"/>
              </a:ext>
            </a:extLst>
          </p:cNvPr>
          <p:cNvSpPr>
            <a:spLocks noGrp="1"/>
          </p:cNvSpPr>
          <p:nvPr>
            <p:ph type="ctrTitle"/>
          </p:nvPr>
        </p:nvSpPr>
        <p:spPr>
          <a:xfrm>
            <a:off x="1507067" y="2404534"/>
            <a:ext cx="7766936" cy="487005"/>
          </a:xfrm>
        </p:spPr>
        <p:txBody>
          <a:bodyPr/>
          <a:lstStyle/>
          <a:p>
            <a:r>
              <a:rPr lang="en-US" dirty="0"/>
              <a:t>Mechatronic actuators</a:t>
            </a:r>
            <a:endParaRPr lang="en-SI" dirty="0"/>
          </a:p>
        </p:txBody>
      </p:sp>
      <p:sp>
        <p:nvSpPr>
          <p:cNvPr id="3" name="Subtitle 2">
            <a:extLst>
              <a:ext uri="{FF2B5EF4-FFF2-40B4-BE49-F238E27FC236}">
                <a16:creationId xmlns:a16="http://schemas.microsoft.com/office/drawing/2014/main" id="{BEA14262-AB20-4701-BC2C-9DDB24DB1698}"/>
              </a:ext>
            </a:extLst>
          </p:cNvPr>
          <p:cNvSpPr>
            <a:spLocks noGrp="1"/>
          </p:cNvSpPr>
          <p:nvPr>
            <p:ph type="subTitle" idx="1"/>
          </p:nvPr>
        </p:nvSpPr>
        <p:spPr/>
        <p:txBody>
          <a:bodyPr/>
          <a:lstStyle/>
          <a:p>
            <a:r>
              <a:rPr lang="en-US" dirty="0"/>
              <a:t>Theoretical background</a:t>
            </a:r>
            <a:endParaRPr lang="en-SI" dirty="0"/>
          </a:p>
        </p:txBody>
      </p:sp>
      <p:sp>
        <p:nvSpPr>
          <p:cNvPr id="4" name="TextBox 2">
            <a:extLst>
              <a:ext uri="{FF2B5EF4-FFF2-40B4-BE49-F238E27FC236}">
                <a16:creationId xmlns:a16="http://schemas.microsoft.com/office/drawing/2014/main" id="{EA19D41B-5CFF-FE75-B64F-229B1DB12299}"/>
              </a:ext>
            </a:extLst>
          </p:cNvPr>
          <p:cNvSpPr txBox="1"/>
          <p:nvPr/>
        </p:nvSpPr>
        <p:spPr>
          <a:xfrm>
            <a:off x="436179" y="3805922"/>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RPr lang="en-US"/>
            </a:defPPr>
            <a:lvl1pPr marL="0" marR="0" lvl="0"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1pPr>
            <a:lvl2pPr marL="457200" marR="0" lvl="1"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2pPr>
            <a:lvl3pPr marL="914400" marR="0" lvl="2"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3pPr>
            <a:lvl4pPr marL="1371600" marR="0" lvl="3"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4pPr>
            <a:lvl5pPr marL="1828800" marR="0" lvl="4"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5pPr>
            <a:lvl6pPr marL="2286000" marR="0" lvl="5"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6pPr>
            <a:lvl7pPr marL="2743200" marR="0" lvl="6"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7pPr>
            <a:lvl8pPr marL="3200400" marR="0" lvl="7"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8pPr>
            <a:lvl9pPr marL="3657600" marR="0" lvl="8"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2756465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0E30-745C-4011-9E86-5BF2D4143B68}"/>
              </a:ext>
            </a:extLst>
          </p:cNvPr>
          <p:cNvSpPr>
            <a:spLocks noGrp="1"/>
          </p:cNvSpPr>
          <p:nvPr>
            <p:ph type="title"/>
          </p:nvPr>
        </p:nvSpPr>
        <p:spPr/>
        <p:txBody>
          <a:bodyPr/>
          <a:lstStyle/>
          <a:p>
            <a:r>
              <a:rPr lang="en-US" dirty="0"/>
              <a:t>Actuators in real control systems (2)</a:t>
            </a:r>
            <a:endParaRPr lang="en-SI" dirty="0"/>
          </a:p>
        </p:txBody>
      </p:sp>
      <p:sp>
        <p:nvSpPr>
          <p:cNvPr id="3" name="Content Placeholder 2">
            <a:extLst>
              <a:ext uri="{FF2B5EF4-FFF2-40B4-BE49-F238E27FC236}">
                <a16:creationId xmlns:a16="http://schemas.microsoft.com/office/drawing/2014/main" id="{B1FA29A6-769E-4265-9435-7C1A7863093E}"/>
              </a:ext>
            </a:extLst>
          </p:cNvPr>
          <p:cNvSpPr>
            <a:spLocks noGrp="1"/>
          </p:cNvSpPr>
          <p:nvPr>
            <p:ph idx="1"/>
          </p:nvPr>
        </p:nvSpPr>
        <p:spPr/>
        <p:txBody>
          <a:bodyPr/>
          <a:lstStyle/>
          <a:p>
            <a:r>
              <a:rPr lang="en-US" dirty="0"/>
              <a:t>Conveyor belt mass flow control system</a:t>
            </a:r>
            <a:endParaRPr lang="en-SI" dirty="0"/>
          </a:p>
        </p:txBody>
      </p:sp>
      <p:pic>
        <p:nvPicPr>
          <p:cNvPr id="6" name="Picture 5">
            <a:extLst>
              <a:ext uri="{FF2B5EF4-FFF2-40B4-BE49-F238E27FC236}">
                <a16:creationId xmlns:a16="http://schemas.microsoft.com/office/drawing/2014/main" id="{818BB8DD-0FFE-4AF5-8D3E-3F7F1A14FBFC}"/>
              </a:ext>
            </a:extLst>
          </p:cNvPr>
          <p:cNvPicPr>
            <a:picLocks noChangeAspect="1"/>
          </p:cNvPicPr>
          <p:nvPr/>
        </p:nvPicPr>
        <p:blipFill>
          <a:blip r:embed="rId2"/>
          <a:stretch>
            <a:fillRect/>
          </a:stretch>
        </p:blipFill>
        <p:spPr>
          <a:xfrm>
            <a:off x="934630" y="2590806"/>
            <a:ext cx="6862046" cy="3847755"/>
          </a:xfrm>
          <a:prstGeom prst="rect">
            <a:avLst/>
          </a:prstGeom>
        </p:spPr>
      </p:pic>
    </p:spTree>
    <p:extLst>
      <p:ext uri="{BB962C8B-B14F-4D97-AF65-F5344CB8AC3E}">
        <p14:creationId xmlns:p14="http://schemas.microsoft.com/office/powerpoint/2010/main" val="255968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0E30-745C-4011-9E86-5BF2D4143B68}"/>
              </a:ext>
            </a:extLst>
          </p:cNvPr>
          <p:cNvSpPr>
            <a:spLocks noGrp="1"/>
          </p:cNvSpPr>
          <p:nvPr>
            <p:ph type="title"/>
          </p:nvPr>
        </p:nvSpPr>
        <p:spPr/>
        <p:txBody>
          <a:bodyPr/>
          <a:lstStyle/>
          <a:p>
            <a:r>
              <a:rPr lang="en-US" dirty="0"/>
              <a:t>Actuators in real control systems (3)</a:t>
            </a:r>
            <a:endParaRPr lang="en-SI" dirty="0"/>
          </a:p>
        </p:txBody>
      </p:sp>
      <p:sp>
        <p:nvSpPr>
          <p:cNvPr id="3" name="Content Placeholder 2">
            <a:extLst>
              <a:ext uri="{FF2B5EF4-FFF2-40B4-BE49-F238E27FC236}">
                <a16:creationId xmlns:a16="http://schemas.microsoft.com/office/drawing/2014/main" id="{B1FA29A6-769E-4265-9435-7C1A7863093E}"/>
              </a:ext>
            </a:extLst>
          </p:cNvPr>
          <p:cNvSpPr>
            <a:spLocks noGrp="1"/>
          </p:cNvSpPr>
          <p:nvPr>
            <p:ph idx="1"/>
          </p:nvPr>
        </p:nvSpPr>
        <p:spPr/>
        <p:txBody>
          <a:bodyPr/>
          <a:lstStyle/>
          <a:p>
            <a:r>
              <a:rPr lang="en-US" dirty="0"/>
              <a:t>Multi-loop control system</a:t>
            </a:r>
            <a:endParaRPr lang="en-SI" dirty="0"/>
          </a:p>
        </p:txBody>
      </p:sp>
      <p:pic>
        <p:nvPicPr>
          <p:cNvPr id="4" name="Picture 3">
            <a:extLst>
              <a:ext uri="{FF2B5EF4-FFF2-40B4-BE49-F238E27FC236}">
                <a16:creationId xmlns:a16="http://schemas.microsoft.com/office/drawing/2014/main" id="{21058AAA-CC79-4490-86EA-4F74AB051D3E}"/>
              </a:ext>
            </a:extLst>
          </p:cNvPr>
          <p:cNvPicPr>
            <a:picLocks noChangeAspect="1"/>
          </p:cNvPicPr>
          <p:nvPr/>
        </p:nvPicPr>
        <p:blipFill>
          <a:blip r:embed="rId2"/>
          <a:stretch>
            <a:fillRect/>
          </a:stretch>
        </p:blipFill>
        <p:spPr>
          <a:xfrm>
            <a:off x="5131836" y="1793258"/>
            <a:ext cx="6413167" cy="4862442"/>
          </a:xfrm>
          <a:prstGeom prst="rect">
            <a:avLst/>
          </a:prstGeom>
        </p:spPr>
      </p:pic>
    </p:spTree>
    <p:extLst>
      <p:ext uri="{BB962C8B-B14F-4D97-AF65-F5344CB8AC3E}">
        <p14:creationId xmlns:p14="http://schemas.microsoft.com/office/powerpoint/2010/main" val="2086951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2358-4EDA-4012-9843-BE6FF7A11805}"/>
              </a:ext>
            </a:extLst>
          </p:cNvPr>
          <p:cNvSpPr>
            <a:spLocks noGrp="1"/>
          </p:cNvSpPr>
          <p:nvPr>
            <p:ph type="title"/>
          </p:nvPr>
        </p:nvSpPr>
        <p:spPr/>
        <p:txBody>
          <a:bodyPr/>
          <a:lstStyle/>
          <a:p>
            <a:r>
              <a:rPr lang="en-US" dirty="0"/>
              <a:t>Analog, discrete and digital signal</a:t>
            </a:r>
            <a:endParaRPr lang="en-SI" dirty="0"/>
          </a:p>
        </p:txBody>
      </p:sp>
      <p:sp>
        <p:nvSpPr>
          <p:cNvPr id="3" name="Content Placeholder 2">
            <a:extLst>
              <a:ext uri="{FF2B5EF4-FFF2-40B4-BE49-F238E27FC236}">
                <a16:creationId xmlns:a16="http://schemas.microsoft.com/office/drawing/2014/main" id="{DC8E76C8-E6DD-4FD3-881A-B6A45DBFBEC5}"/>
              </a:ext>
            </a:extLst>
          </p:cNvPr>
          <p:cNvSpPr>
            <a:spLocks noGrp="1"/>
          </p:cNvSpPr>
          <p:nvPr>
            <p:ph idx="1"/>
          </p:nvPr>
        </p:nvSpPr>
        <p:spPr/>
        <p:txBody>
          <a:bodyPr/>
          <a:lstStyle/>
          <a:p>
            <a:endParaRPr lang="en-SI" dirty="0"/>
          </a:p>
        </p:txBody>
      </p:sp>
      <p:pic>
        <p:nvPicPr>
          <p:cNvPr id="4" name="Picture 3">
            <a:extLst>
              <a:ext uri="{FF2B5EF4-FFF2-40B4-BE49-F238E27FC236}">
                <a16:creationId xmlns:a16="http://schemas.microsoft.com/office/drawing/2014/main" id="{35277ECB-5840-4115-A40D-BD3651A53BE1}"/>
              </a:ext>
            </a:extLst>
          </p:cNvPr>
          <p:cNvPicPr>
            <a:picLocks noChangeAspect="1"/>
          </p:cNvPicPr>
          <p:nvPr/>
        </p:nvPicPr>
        <p:blipFill>
          <a:blip r:embed="rId2"/>
          <a:stretch>
            <a:fillRect/>
          </a:stretch>
        </p:blipFill>
        <p:spPr>
          <a:xfrm>
            <a:off x="650486" y="1690688"/>
            <a:ext cx="4672512" cy="4932096"/>
          </a:xfrm>
          <a:prstGeom prst="rect">
            <a:avLst/>
          </a:prstGeom>
        </p:spPr>
      </p:pic>
    </p:spTree>
    <p:extLst>
      <p:ext uri="{BB962C8B-B14F-4D97-AF65-F5344CB8AC3E}">
        <p14:creationId xmlns:p14="http://schemas.microsoft.com/office/powerpoint/2010/main" val="3616841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1D112-276E-46A0-8FB1-6AF392DC790E}"/>
              </a:ext>
            </a:extLst>
          </p:cNvPr>
          <p:cNvSpPr>
            <a:spLocks noGrp="1"/>
          </p:cNvSpPr>
          <p:nvPr>
            <p:ph type="title"/>
          </p:nvPr>
        </p:nvSpPr>
        <p:spPr/>
        <p:txBody>
          <a:bodyPr/>
          <a:lstStyle/>
          <a:p>
            <a:r>
              <a:rPr lang="en-US" dirty="0"/>
              <a:t>Linearity</a:t>
            </a:r>
            <a:endParaRPr lang="en-SI" dirty="0"/>
          </a:p>
        </p:txBody>
      </p:sp>
      <p:pic>
        <p:nvPicPr>
          <p:cNvPr id="7" name="Content Placeholder 6">
            <a:extLst>
              <a:ext uri="{FF2B5EF4-FFF2-40B4-BE49-F238E27FC236}">
                <a16:creationId xmlns:a16="http://schemas.microsoft.com/office/drawing/2014/main" id="{94C2F4B6-0CE9-482E-8D2A-152D3AAC171B}"/>
              </a:ext>
            </a:extLst>
          </p:cNvPr>
          <p:cNvPicPr>
            <a:picLocks noGrp="1" noChangeAspect="1"/>
          </p:cNvPicPr>
          <p:nvPr>
            <p:ph idx="1"/>
          </p:nvPr>
        </p:nvPicPr>
        <p:blipFill>
          <a:blip r:embed="rId2"/>
          <a:stretch>
            <a:fillRect/>
          </a:stretch>
        </p:blipFill>
        <p:spPr>
          <a:xfrm>
            <a:off x="680406" y="2531818"/>
            <a:ext cx="9810918" cy="3232738"/>
          </a:xfrm>
          <a:prstGeom prst="rect">
            <a:avLst/>
          </a:prstGeom>
        </p:spPr>
      </p:pic>
    </p:spTree>
    <p:extLst>
      <p:ext uri="{BB962C8B-B14F-4D97-AF65-F5344CB8AC3E}">
        <p14:creationId xmlns:p14="http://schemas.microsoft.com/office/powerpoint/2010/main" val="1150819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02C7F-0E3D-43C9-B3E7-14477BBC8575}"/>
              </a:ext>
            </a:extLst>
          </p:cNvPr>
          <p:cNvSpPr>
            <a:spLocks noGrp="1"/>
          </p:cNvSpPr>
          <p:nvPr>
            <p:ph type="title"/>
          </p:nvPr>
        </p:nvSpPr>
        <p:spPr/>
        <p:txBody>
          <a:bodyPr/>
          <a:lstStyle/>
          <a:p>
            <a:r>
              <a:rPr lang="en-US" dirty="0"/>
              <a:t>Linearization (1)</a:t>
            </a:r>
            <a:endParaRPr lang="en-SI" dirty="0"/>
          </a:p>
        </p:txBody>
      </p:sp>
      <p:sp>
        <p:nvSpPr>
          <p:cNvPr id="3" name="Content Placeholder 2">
            <a:extLst>
              <a:ext uri="{FF2B5EF4-FFF2-40B4-BE49-F238E27FC236}">
                <a16:creationId xmlns:a16="http://schemas.microsoft.com/office/drawing/2014/main" id="{472DBDA3-9095-436B-8B5E-9DAC4932045A}"/>
              </a:ext>
            </a:extLst>
          </p:cNvPr>
          <p:cNvSpPr>
            <a:spLocks noGrp="1"/>
          </p:cNvSpPr>
          <p:nvPr>
            <p:ph idx="1"/>
          </p:nvPr>
        </p:nvSpPr>
        <p:spPr/>
        <p:txBody>
          <a:bodyPr/>
          <a:lstStyle/>
          <a:p>
            <a:r>
              <a:rPr lang="en-US" dirty="0"/>
              <a:t>Algebraic approach</a:t>
            </a:r>
          </a:p>
          <a:p>
            <a:pPr marL="0" indent="0">
              <a:buNone/>
            </a:pPr>
            <a:endParaRPr lang="en-US" dirty="0"/>
          </a:p>
          <a:p>
            <a:pPr marL="0" indent="0">
              <a:buNone/>
            </a:pPr>
            <a:endParaRPr lang="en-SI" dirty="0"/>
          </a:p>
        </p:txBody>
      </p:sp>
      <p:pic>
        <p:nvPicPr>
          <p:cNvPr id="4" name="Picture 3">
            <a:extLst>
              <a:ext uri="{FF2B5EF4-FFF2-40B4-BE49-F238E27FC236}">
                <a16:creationId xmlns:a16="http://schemas.microsoft.com/office/drawing/2014/main" id="{CED8B47C-7E5F-4C15-93BC-76EC641E7C0B}"/>
              </a:ext>
            </a:extLst>
          </p:cNvPr>
          <p:cNvPicPr>
            <a:picLocks noChangeAspect="1"/>
          </p:cNvPicPr>
          <p:nvPr/>
        </p:nvPicPr>
        <p:blipFill>
          <a:blip r:embed="rId2"/>
          <a:stretch>
            <a:fillRect/>
          </a:stretch>
        </p:blipFill>
        <p:spPr>
          <a:xfrm>
            <a:off x="965862" y="2552784"/>
            <a:ext cx="4261594" cy="730559"/>
          </a:xfrm>
          <a:prstGeom prst="rect">
            <a:avLst/>
          </a:prstGeom>
        </p:spPr>
      </p:pic>
      <p:pic>
        <p:nvPicPr>
          <p:cNvPr id="5" name="Picture 4">
            <a:extLst>
              <a:ext uri="{FF2B5EF4-FFF2-40B4-BE49-F238E27FC236}">
                <a16:creationId xmlns:a16="http://schemas.microsoft.com/office/drawing/2014/main" id="{12BC93F4-5623-4AE1-B433-384BB8749205}"/>
              </a:ext>
            </a:extLst>
          </p:cNvPr>
          <p:cNvPicPr>
            <a:picLocks noChangeAspect="1"/>
          </p:cNvPicPr>
          <p:nvPr/>
        </p:nvPicPr>
        <p:blipFill>
          <a:blip r:embed="rId3"/>
          <a:stretch>
            <a:fillRect/>
          </a:stretch>
        </p:blipFill>
        <p:spPr>
          <a:xfrm>
            <a:off x="838200" y="3429000"/>
            <a:ext cx="2831370" cy="2224973"/>
          </a:xfrm>
          <a:prstGeom prst="rect">
            <a:avLst/>
          </a:prstGeom>
        </p:spPr>
      </p:pic>
      <p:pic>
        <p:nvPicPr>
          <p:cNvPr id="6" name="Picture 5">
            <a:extLst>
              <a:ext uri="{FF2B5EF4-FFF2-40B4-BE49-F238E27FC236}">
                <a16:creationId xmlns:a16="http://schemas.microsoft.com/office/drawing/2014/main" id="{2FB94A9B-7AE0-4DC4-BDC4-AA090F55EFAF}"/>
              </a:ext>
            </a:extLst>
          </p:cNvPr>
          <p:cNvPicPr>
            <a:picLocks noChangeAspect="1"/>
          </p:cNvPicPr>
          <p:nvPr/>
        </p:nvPicPr>
        <p:blipFill>
          <a:blip r:embed="rId4"/>
          <a:stretch>
            <a:fillRect/>
          </a:stretch>
        </p:blipFill>
        <p:spPr>
          <a:xfrm>
            <a:off x="965862" y="5748393"/>
            <a:ext cx="9311023" cy="944240"/>
          </a:xfrm>
          <a:prstGeom prst="rect">
            <a:avLst/>
          </a:prstGeom>
        </p:spPr>
      </p:pic>
    </p:spTree>
    <p:extLst>
      <p:ext uri="{BB962C8B-B14F-4D97-AF65-F5344CB8AC3E}">
        <p14:creationId xmlns:p14="http://schemas.microsoft.com/office/powerpoint/2010/main" val="1643335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D0DFE-B19B-432B-B456-65C3FD9FABDD}"/>
              </a:ext>
            </a:extLst>
          </p:cNvPr>
          <p:cNvSpPr>
            <a:spLocks noGrp="1"/>
          </p:cNvSpPr>
          <p:nvPr>
            <p:ph type="title"/>
          </p:nvPr>
        </p:nvSpPr>
        <p:spPr/>
        <p:txBody>
          <a:bodyPr/>
          <a:lstStyle/>
          <a:p>
            <a:r>
              <a:rPr lang="en-US" dirty="0"/>
              <a:t>Linearization (2)</a:t>
            </a:r>
            <a:endParaRPr lang="en-SI" dirty="0"/>
          </a:p>
        </p:txBody>
      </p:sp>
      <p:sp>
        <p:nvSpPr>
          <p:cNvPr id="3" name="Content Placeholder 2">
            <a:extLst>
              <a:ext uri="{FF2B5EF4-FFF2-40B4-BE49-F238E27FC236}">
                <a16:creationId xmlns:a16="http://schemas.microsoft.com/office/drawing/2014/main" id="{4B777690-36A5-4C21-8402-07D177E45287}"/>
              </a:ext>
            </a:extLst>
          </p:cNvPr>
          <p:cNvSpPr>
            <a:spLocks noGrp="1"/>
          </p:cNvSpPr>
          <p:nvPr>
            <p:ph idx="1"/>
          </p:nvPr>
        </p:nvSpPr>
        <p:spPr/>
        <p:txBody>
          <a:bodyPr/>
          <a:lstStyle/>
          <a:p>
            <a:r>
              <a:rPr lang="en-US" dirty="0"/>
              <a:t>Graphic approach (Induction motor)</a:t>
            </a:r>
            <a:endParaRPr lang="en-SI" dirty="0"/>
          </a:p>
        </p:txBody>
      </p:sp>
      <p:pic>
        <p:nvPicPr>
          <p:cNvPr id="4" name="Picture 3">
            <a:extLst>
              <a:ext uri="{FF2B5EF4-FFF2-40B4-BE49-F238E27FC236}">
                <a16:creationId xmlns:a16="http://schemas.microsoft.com/office/drawing/2014/main" id="{1D1A4152-AC4A-44C8-92AD-36495258F286}"/>
              </a:ext>
            </a:extLst>
          </p:cNvPr>
          <p:cNvPicPr>
            <a:picLocks noChangeAspect="1"/>
          </p:cNvPicPr>
          <p:nvPr/>
        </p:nvPicPr>
        <p:blipFill>
          <a:blip r:embed="rId2"/>
          <a:stretch>
            <a:fillRect/>
          </a:stretch>
        </p:blipFill>
        <p:spPr>
          <a:xfrm>
            <a:off x="838200" y="2642050"/>
            <a:ext cx="10074785" cy="4051908"/>
          </a:xfrm>
          <a:prstGeom prst="rect">
            <a:avLst/>
          </a:prstGeom>
        </p:spPr>
      </p:pic>
    </p:spTree>
    <p:extLst>
      <p:ext uri="{BB962C8B-B14F-4D97-AF65-F5344CB8AC3E}">
        <p14:creationId xmlns:p14="http://schemas.microsoft.com/office/powerpoint/2010/main" val="695572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2DFAA-8ECA-4460-9426-C3B32D8D0494}"/>
              </a:ext>
            </a:extLst>
          </p:cNvPr>
          <p:cNvSpPr>
            <a:spLocks noGrp="1"/>
          </p:cNvSpPr>
          <p:nvPr>
            <p:ph type="title"/>
          </p:nvPr>
        </p:nvSpPr>
        <p:spPr/>
        <p:txBody>
          <a:bodyPr/>
          <a:lstStyle/>
          <a:p>
            <a:r>
              <a:rPr lang="en-US" dirty="0"/>
              <a:t>Actuators in a narrower sense</a:t>
            </a:r>
            <a:endParaRPr lang="en-SI" dirty="0"/>
          </a:p>
        </p:txBody>
      </p:sp>
      <p:sp>
        <p:nvSpPr>
          <p:cNvPr id="3" name="Content Placeholder 2">
            <a:extLst>
              <a:ext uri="{FF2B5EF4-FFF2-40B4-BE49-F238E27FC236}">
                <a16:creationId xmlns:a16="http://schemas.microsoft.com/office/drawing/2014/main" id="{21D004F5-C5CA-4DE2-A8EB-027E6B4FE2F6}"/>
              </a:ext>
            </a:extLst>
          </p:cNvPr>
          <p:cNvSpPr>
            <a:spLocks noGrp="1"/>
          </p:cNvSpPr>
          <p:nvPr>
            <p:ph idx="1"/>
          </p:nvPr>
        </p:nvSpPr>
        <p:spPr/>
        <p:txBody>
          <a:bodyPr/>
          <a:lstStyle/>
          <a:p>
            <a:r>
              <a:rPr lang="en-US" dirty="0"/>
              <a:t>Definition in Wikipedia: An actuator is a component of a machine that produces force, torque, or displacement, usually in a controlled way, when an electrical, pneumatic or hydraulic input is supplied to it in a system (called an actuating system). An actuator converts such an input signal into the required form of mechanical energy. It is a type of transducer. In simple terms, it is a "mover".</a:t>
            </a:r>
          </a:p>
          <a:p>
            <a:r>
              <a:rPr lang="en-US" dirty="0"/>
              <a:t>The word “actuator“ comes from a Latin word “actus” which means movement or action.</a:t>
            </a:r>
            <a:endParaRPr lang="en-SI" dirty="0"/>
          </a:p>
        </p:txBody>
      </p:sp>
    </p:spTree>
    <p:extLst>
      <p:ext uri="{BB962C8B-B14F-4D97-AF65-F5344CB8AC3E}">
        <p14:creationId xmlns:p14="http://schemas.microsoft.com/office/powerpoint/2010/main" val="4105427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6E03-F61E-435C-A06E-D87C2B5455F6}"/>
              </a:ext>
            </a:extLst>
          </p:cNvPr>
          <p:cNvSpPr>
            <a:spLocks noGrp="1"/>
          </p:cNvSpPr>
          <p:nvPr>
            <p:ph type="title"/>
          </p:nvPr>
        </p:nvSpPr>
        <p:spPr/>
        <p:txBody>
          <a:bodyPr/>
          <a:lstStyle/>
          <a:p>
            <a:r>
              <a:rPr lang="en-US" dirty="0"/>
              <a:t>Schematic representation</a:t>
            </a:r>
            <a:endParaRPr lang="en-SI" dirty="0"/>
          </a:p>
        </p:txBody>
      </p:sp>
      <p:pic>
        <p:nvPicPr>
          <p:cNvPr id="6" name="Picture 5">
            <a:extLst>
              <a:ext uri="{FF2B5EF4-FFF2-40B4-BE49-F238E27FC236}">
                <a16:creationId xmlns:a16="http://schemas.microsoft.com/office/drawing/2014/main" id="{94D46EF7-CCFF-4A69-9D29-0B18B7730CF1}"/>
              </a:ext>
            </a:extLst>
          </p:cNvPr>
          <p:cNvPicPr>
            <a:picLocks noChangeAspect="1"/>
          </p:cNvPicPr>
          <p:nvPr/>
        </p:nvPicPr>
        <p:blipFill>
          <a:blip r:embed="rId2"/>
          <a:stretch>
            <a:fillRect/>
          </a:stretch>
        </p:blipFill>
        <p:spPr>
          <a:xfrm>
            <a:off x="2253126" y="2596700"/>
            <a:ext cx="6819900" cy="2781300"/>
          </a:xfrm>
          <a:prstGeom prst="rect">
            <a:avLst/>
          </a:prstGeom>
        </p:spPr>
      </p:pic>
    </p:spTree>
    <p:extLst>
      <p:ext uri="{BB962C8B-B14F-4D97-AF65-F5344CB8AC3E}">
        <p14:creationId xmlns:p14="http://schemas.microsoft.com/office/powerpoint/2010/main" val="3650836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59476-A7F1-4A07-8F7E-8867841909E7}"/>
              </a:ext>
            </a:extLst>
          </p:cNvPr>
          <p:cNvSpPr>
            <a:spLocks noGrp="1"/>
          </p:cNvSpPr>
          <p:nvPr>
            <p:ph type="title"/>
          </p:nvPr>
        </p:nvSpPr>
        <p:spPr/>
        <p:txBody>
          <a:bodyPr/>
          <a:lstStyle/>
          <a:p>
            <a:r>
              <a:rPr lang="en-US"/>
              <a:t>Block algebra representation of a system</a:t>
            </a:r>
            <a:endParaRPr lang="en-SI" dirty="0"/>
          </a:p>
        </p:txBody>
      </p:sp>
      <p:sp>
        <p:nvSpPr>
          <p:cNvPr id="3" name="Content Placeholder 2">
            <a:extLst>
              <a:ext uri="{FF2B5EF4-FFF2-40B4-BE49-F238E27FC236}">
                <a16:creationId xmlns:a16="http://schemas.microsoft.com/office/drawing/2014/main" id="{09F0690C-484B-4E64-9557-1E28ABE3F701}"/>
              </a:ext>
            </a:extLst>
          </p:cNvPr>
          <p:cNvSpPr>
            <a:spLocks noGrp="1"/>
          </p:cNvSpPr>
          <p:nvPr>
            <p:ph idx="1"/>
          </p:nvPr>
        </p:nvSpPr>
        <p:spPr/>
        <p:txBody>
          <a:bodyPr/>
          <a:lstStyle/>
          <a:p>
            <a:r>
              <a:rPr lang="en-US"/>
              <a:t>Block, summing point and branching point</a:t>
            </a:r>
            <a:endParaRPr lang="en-SI" dirty="0"/>
          </a:p>
        </p:txBody>
      </p:sp>
      <p:pic>
        <p:nvPicPr>
          <p:cNvPr id="4" name="Picture 3">
            <a:extLst>
              <a:ext uri="{FF2B5EF4-FFF2-40B4-BE49-F238E27FC236}">
                <a16:creationId xmlns:a16="http://schemas.microsoft.com/office/drawing/2014/main" id="{4F96CAB3-C421-432A-BC2B-50F2D10E2608}"/>
              </a:ext>
            </a:extLst>
          </p:cNvPr>
          <p:cNvPicPr>
            <a:picLocks noChangeAspect="1"/>
          </p:cNvPicPr>
          <p:nvPr/>
        </p:nvPicPr>
        <p:blipFill>
          <a:blip r:embed="rId2"/>
          <a:stretch>
            <a:fillRect/>
          </a:stretch>
        </p:blipFill>
        <p:spPr>
          <a:xfrm>
            <a:off x="920091" y="2590716"/>
            <a:ext cx="2652544" cy="1310669"/>
          </a:xfrm>
          <a:prstGeom prst="rect">
            <a:avLst/>
          </a:prstGeom>
        </p:spPr>
      </p:pic>
      <p:pic>
        <p:nvPicPr>
          <p:cNvPr id="5" name="Picture 4">
            <a:extLst>
              <a:ext uri="{FF2B5EF4-FFF2-40B4-BE49-F238E27FC236}">
                <a16:creationId xmlns:a16="http://schemas.microsoft.com/office/drawing/2014/main" id="{F6EDAF5E-7A52-4D99-A9D9-631BF736A1FC}"/>
              </a:ext>
            </a:extLst>
          </p:cNvPr>
          <p:cNvPicPr>
            <a:picLocks noChangeAspect="1"/>
          </p:cNvPicPr>
          <p:nvPr/>
        </p:nvPicPr>
        <p:blipFill>
          <a:blip r:embed="rId3"/>
          <a:stretch>
            <a:fillRect/>
          </a:stretch>
        </p:blipFill>
        <p:spPr>
          <a:xfrm>
            <a:off x="4098869" y="2511229"/>
            <a:ext cx="2825923" cy="1433639"/>
          </a:xfrm>
          <a:prstGeom prst="rect">
            <a:avLst/>
          </a:prstGeom>
        </p:spPr>
      </p:pic>
      <p:pic>
        <p:nvPicPr>
          <p:cNvPr id="6" name="Picture 5">
            <a:extLst>
              <a:ext uri="{FF2B5EF4-FFF2-40B4-BE49-F238E27FC236}">
                <a16:creationId xmlns:a16="http://schemas.microsoft.com/office/drawing/2014/main" id="{E82AE49A-825C-4D84-8139-F9AD3F0F74C1}"/>
              </a:ext>
            </a:extLst>
          </p:cNvPr>
          <p:cNvPicPr>
            <a:picLocks noChangeAspect="1"/>
          </p:cNvPicPr>
          <p:nvPr/>
        </p:nvPicPr>
        <p:blipFill>
          <a:blip r:embed="rId4"/>
          <a:stretch>
            <a:fillRect/>
          </a:stretch>
        </p:blipFill>
        <p:spPr>
          <a:xfrm>
            <a:off x="1139924" y="4744335"/>
            <a:ext cx="1841992" cy="1178671"/>
          </a:xfrm>
          <a:prstGeom prst="rect">
            <a:avLst/>
          </a:prstGeom>
        </p:spPr>
      </p:pic>
      <p:pic>
        <p:nvPicPr>
          <p:cNvPr id="7" name="Picture 6">
            <a:extLst>
              <a:ext uri="{FF2B5EF4-FFF2-40B4-BE49-F238E27FC236}">
                <a16:creationId xmlns:a16="http://schemas.microsoft.com/office/drawing/2014/main" id="{34A7C4F2-FF26-4312-BB30-5251A4BCE913}"/>
              </a:ext>
            </a:extLst>
          </p:cNvPr>
          <p:cNvPicPr>
            <a:picLocks noChangeAspect="1"/>
          </p:cNvPicPr>
          <p:nvPr/>
        </p:nvPicPr>
        <p:blipFill>
          <a:blip r:embed="rId5"/>
          <a:stretch>
            <a:fillRect/>
          </a:stretch>
        </p:blipFill>
        <p:spPr>
          <a:xfrm>
            <a:off x="4262099" y="4744335"/>
            <a:ext cx="1701731" cy="1148280"/>
          </a:xfrm>
          <a:prstGeom prst="rect">
            <a:avLst/>
          </a:prstGeom>
        </p:spPr>
      </p:pic>
    </p:spTree>
    <p:extLst>
      <p:ext uri="{BB962C8B-B14F-4D97-AF65-F5344CB8AC3E}">
        <p14:creationId xmlns:p14="http://schemas.microsoft.com/office/powerpoint/2010/main" val="3102214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AAAF6-6DBB-4E3C-A832-C29F9FE03F97}"/>
              </a:ext>
            </a:extLst>
          </p:cNvPr>
          <p:cNvSpPr>
            <a:spLocks noGrp="1"/>
          </p:cNvSpPr>
          <p:nvPr>
            <p:ph type="title"/>
          </p:nvPr>
        </p:nvSpPr>
        <p:spPr/>
        <p:txBody>
          <a:bodyPr/>
          <a:lstStyle/>
          <a:p>
            <a:r>
              <a:rPr lang="en-US"/>
              <a:t>Transfer function</a:t>
            </a:r>
            <a:endParaRPr lang="en-SI" dirty="0"/>
          </a:p>
        </p:txBody>
      </p:sp>
      <p:pic>
        <p:nvPicPr>
          <p:cNvPr id="7" name="Content Placeholder 6">
            <a:extLst>
              <a:ext uri="{FF2B5EF4-FFF2-40B4-BE49-F238E27FC236}">
                <a16:creationId xmlns:a16="http://schemas.microsoft.com/office/drawing/2014/main" id="{5CE92BA6-15ED-44E7-AADE-FE20BC563F23}"/>
              </a:ext>
            </a:extLst>
          </p:cNvPr>
          <p:cNvPicPr>
            <a:picLocks noGrp="1" noChangeAspect="1"/>
          </p:cNvPicPr>
          <p:nvPr>
            <p:ph idx="1"/>
          </p:nvPr>
        </p:nvPicPr>
        <p:blipFill>
          <a:blip r:embed="rId3"/>
          <a:stretch>
            <a:fillRect/>
          </a:stretch>
        </p:blipFill>
        <p:spPr>
          <a:xfrm>
            <a:off x="769419" y="2093259"/>
            <a:ext cx="5097308" cy="870041"/>
          </a:xfrm>
          <a:prstGeom prst="rect">
            <a:avLst/>
          </a:prstGeom>
        </p:spPr>
      </p:pic>
      <p:pic>
        <p:nvPicPr>
          <p:cNvPr id="8" name="Picture 7">
            <a:extLst>
              <a:ext uri="{FF2B5EF4-FFF2-40B4-BE49-F238E27FC236}">
                <a16:creationId xmlns:a16="http://schemas.microsoft.com/office/drawing/2014/main" id="{2C5F9D6E-4167-437F-931C-92F4DF14687F}"/>
              </a:ext>
            </a:extLst>
          </p:cNvPr>
          <p:cNvPicPr>
            <a:picLocks noChangeAspect="1"/>
          </p:cNvPicPr>
          <p:nvPr/>
        </p:nvPicPr>
        <p:blipFill>
          <a:blip r:embed="rId4"/>
          <a:stretch>
            <a:fillRect/>
          </a:stretch>
        </p:blipFill>
        <p:spPr>
          <a:xfrm>
            <a:off x="769419" y="3622547"/>
            <a:ext cx="3366415" cy="940813"/>
          </a:xfrm>
          <a:prstGeom prst="rect">
            <a:avLst/>
          </a:prstGeom>
        </p:spPr>
      </p:pic>
      <p:pic>
        <p:nvPicPr>
          <p:cNvPr id="9" name="Picture 8">
            <a:extLst>
              <a:ext uri="{FF2B5EF4-FFF2-40B4-BE49-F238E27FC236}">
                <a16:creationId xmlns:a16="http://schemas.microsoft.com/office/drawing/2014/main" id="{1C0EB63A-58B2-479B-88DB-0265603E5D81}"/>
              </a:ext>
            </a:extLst>
          </p:cNvPr>
          <p:cNvPicPr>
            <a:picLocks noChangeAspect="1"/>
          </p:cNvPicPr>
          <p:nvPr/>
        </p:nvPicPr>
        <p:blipFill>
          <a:blip r:embed="rId5"/>
          <a:stretch>
            <a:fillRect/>
          </a:stretch>
        </p:blipFill>
        <p:spPr>
          <a:xfrm>
            <a:off x="838200" y="5135703"/>
            <a:ext cx="2914524" cy="481183"/>
          </a:xfrm>
          <a:prstGeom prst="rect">
            <a:avLst/>
          </a:prstGeom>
        </p:spPr>
      </p:pic>
    </p:spTree>
    <p:extLst>
      <p:ext uri="{BB962C8B-B14F-4D97-AF65-F5344CB8AC3E}">
        <p14:creationId xmlns:p14="http://schemas.microsoft.com/office/powerpoint/2010/main" val="382273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8C351-8EB8-404D-848C-A0132E1FC1F6}"/>
              </a:ext>
            </a:extLst>
          </p:cNvPr>
          <p:cNvSpPr>
            <a:spLocks noGrp="1"/>
          </p:cNvSpPr>
          <p:nvPr>
            <p:ph type="title"/>
          </p:nvPr>
        </p:nvSpPr>
        <p:spPr/>
        <p:txBody>
          <a:bodyPr/>
          <a:lstStyle/>
          <a:p>
            <a:r>
              <a:rPr lang="en-US" dirty="0"/>
              <a:t>Typical systems (1)</a:t>
            </a:r>
            <a:endParaRPr lang="en-SI" dirty="0"/>
          </a:p>
        </p:txBody>
      </p:sp>
      <p:sp>
        <p:nvSpPr>
          <p:cNvPr id="3" name="Content Placeholder 2">
            <a:extLst>
              <a:ext uri="{FF2B5EF4-FFF2-40B4-BE49-F238E27FC236}">
                <a16:creationId xmlns:a16="http://schemas.microsoft.com/office/drawing/2014/main" id="{69EA583D-A60D-44CD-B43D-A8FA741B6B8A}"/>
              </a:ext>
            </a:extLst>
          </p:cNvPr>
          <p:cNvSpPr>
            <a:spLocks noGrp="1"/>
          </p:cNvSpPr>
          <p:nvPr>
            <p:ph idx="1"/>
          </p:nvPr>
        </p:nvSpPr>
        <p:spPr/>
        <p:txBody>
          <a:bodyPr/>
          <a:lstStyle/>
          <a:p>
            <a:r>
              <a:rPr lang="en-US" dirty="0"/>
              <a:t>Proportional (zeroth, first, second order ...)</a:t>
            </a:r>
          </a:p>
          <a:p>
            <a:endParaRPr lang="en-US" dirty="0"/>
          </a:p>
          <a:p>
            <a:endParaRPr lang="en-US" dirty="0"/>
          </a:p>
          <a:p>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B2A20311-C6CB-4E0C-BD63-625CECC6C18D}"/>
              </a:ext>
            </a:extLst>
          </p:cNvPr>
          <p:cNvPicPr>
            <a:picLocks noChangeAspect="1"/>
          </p:cNvPicPr>
          <p:nvPr/>
        </p:nvPicPr>
        <p:blipFill>
          <a:blip r:embed="rId2"/>
          <a:stretch>
            <a:fillRect/>
          </a:stretch>
        </p:blipFill>
        <p:spPr>
          <a:xfrm>
            <a:off x="838200" y="3429000"/>
            <a:ext cx="3215174" cy="1662915"/>
          </a:xfrm>
          <a:prstGeom prst="rect">
            <a:avLst/>
          </a:prstGeom>
        </p:spPr>
      </p:pic>
      <p:pic>
        <p:nvPicPr>
          <p:cNvPr id="5" name="Picture 4">
            <a:extLst>
              <a:ext uri="{FF2B5EF4-FFF2-40B4-BE49-F238E27FC236}">
                <a16:creationId xmlns:a16="http://schemas.microsoft.com/office/drawing/2014/main" id="{A769F2AB-BA93-4B50-A50E-1F405C858C83}"/>
              </a:ext>
            </a:extLst>
          </p:cNvPr>
          <p:cNvPicPr>
            <a:picLocks noChangeAspect="1"/>
          </p:cNvPicPr>
          <p:nvPr/>
        </p:nvPicPr>
        <p:blipFill>
          <a:blip r:embed="rId3"/>
          <a:stretch>
            <a:fillRect/>
          </a:stretch>
        </p:blipFill>
        <p:spPr>
          <a:xfrm>
            <a:off x="4219809" y="2472116"/>
            <a:ext cx="3478169" cy="2690601"/>
          </a:xfrm>
          <a:prstGeom prst="rect">
            <a:avLst/>
          </a:prstGeom>
        </p:spPr>
      </p:pic>
      <p:pic>
        <p:nvPicPr>
          <p:cNvPr id="6" name="Picture 5">
            <a:extLst>
              <a:ext uri="{FF2B5EF4-FFF2-40B4-BE49-F238E27FC236}">
                <a16:creationId xmlns:a16="http://schemas.microsoft.com/office/drawing/2014/main" id="{03E9E5BC-8602-48EE-8FEC-42D02603EC60}"/>
              </a:ext>
            </a:extLst>
          </p:cNvPr>
          <p:cNvPicPr>
            <a:picLocks noChangeAspect="1"/>
          </p:cNvPicPr>
          <p:nvPr/>
        </p:nvPicPr>
        <p:blipFill>
          <a:blip r:embed="rId4"/>
          <a:stretch>
            <a:fillRect/>
          </a:stretch>
        </p:blipFill>
        <p:spPr>
          <a:xfrm>
            <a:off x="7864413" y="2613727"/>
            <a:ext cx="3384479" cy="2548990"/>
          </a:xfrm>
          <a:prstGeom prst="rect">
            <a:avLst/>
          </a:prstGeom>
        </p:spPr>
      </p:pic>
    </p:spTree>
    <p:extLst>
      <p:ext uri="{BB962C8B-B14F-4D97-AF65-F5344CB8AC3E}">
        <p14:creationId xmlns:p14="http://schemas.microsoft.com/office/powerpoint/2010/main" val="1484103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8C351-8EB8-404D-848C-A0132E1FC1F6}"/>
              </a:ext>
            </a:extLst>
          </p:cNvPr>
          <p:cNvSpPr>
            <a:spLocks noGrp="1"/>
          </p:cNvSpPr>
          <p:nvPr>
            <p:ph type="title"/>
          </p:nvPr>
        </p:nvSpPr>
        <p:spPr/>
        <p:txBody>
          <a:bodyPr/>
          <a:lstStyle/>
          <a:p>
            <a:r>
              <a:rPr lang="en-US" dirty="0"/>
              <a:t>Typical systems (2)</a:t>
            </a:r>
            <a:endParaRPr lang="en-SI" dirty="0"/>
          </a:p>
        </p:txBody>
      </p:sp>
      <p:sp>
        <p:nvSpPr>
          <p:cNvPr id="3" name="Content Placeholder 2">
            <a:extLst>
              <a:ext uri="{FF2B5EF4-FFF2-40B4-BE49-F238E27FC236}">
                <a16:creationId xmlns:a16="http://schemas.microsoft.com/office/drawing/2014/main" id="{69EA583D-A60D-44CD-B43D-A8FA741B6B8A}"/>
              </a:ext>
            </a:extLst>
          </p:cNvPr>
          <p:cNvSpPr>
            <a:spLocks noGrp="1"/>
          </p:cNvSpPr>
          <p:nvPr>
            <p:ph idx="1"/>
          </p:nvPr>
        </p:nvSpPr>
        <p:spPr/>
        <p:txBody>
          <a:bodyPr/>
          <a:lstStyle/>
          <a:p>
            <a:r>
              <a:rPr lang="en-US" dirty="0"/>
              <a:t>Integral (zeroth, first order, etc.)</a:t>
            </a:r>
          </a:p>
          <a:p>
            <a:pPr marL="0" indent="0">
              <a:buNone/>
            </a:pPr>
            <a:endParaRPr lang="en-US" dirty="0"/>
          </a:p>
          <a:p>
            <a:pPr marL="0" indent="0">
              <a:buNone/>
            </a:pPr>
            <a:endParaRPr lang="en-US" dirty="0"/>
          </a:p>
          <a:p>
            <a:pPr marL="0" indent="0">
              <a:buNone/>
            </a:pPr>
            <a:endParaRPr lang="en-SI" dirty="0"/>
          </a:p>
        </p:txBody>
      </p:sp>
      <p:pic>
        <p:nvPicPr>
          <p:cNvPr id="7" name="Picture 6">
            <a:extLst>
              <a:ext uri="{FF2B5EF4-FFF2-40B4-BE49-F238E27FC236}">
                <a16:creationId xmlns:a16="http://schemas.microsoft.com/office/drawing/2014/main" id="{6704D878-3944-42B4-ACA1-ECB4DCB784D4}"/>
              </a:ext>
            </a:extLst>
          </p:cNvPr>
          <p:cNvPicPr>
            <a:picLocks noChangeAspect="1"/>
          </p:cNvPicPr>
          <p:nvPr/>
        </p:nvPicPr>
        <p:blipFill>
          <a:blip r:embed="rId2"/>
          <a:stretch>
            <a:fillRect/>
          </a:stretch>
        </p:blipFill>
        <p:spPr>
          <a:xfrm>
            <a:off x="1008133" y="2540813"/>
            <a:ext cx="4247644" cy="2272177"/>
          </a:xfrm>
          <a:prstGeom prst="rect">
            <a:avLst/>
          </a:prstGeom>
        </p:spPr>
      </p:pic>
      <p:pic>
        <p:nvPicPr>
          <p:cNvPr id="8" name="Picture 7">
            <a:extLst>
              <a:ext uri="{FF2B5EF4-FFF2-40B4-BE49-F238E27FC236}">
                <a16:creationId xmlns:a16="http://schemas.microsoft.com/office/drawing/2014/main" id="{3029A49C-6542-4939-A891-86959B48B0CA}"/>
              </a:ext>
            </a:extLst>
          </p:cNvPr>
          <p:cNvPicPr>
            <a:picLocks noChangeAspect="1"/>
          </p:cNvPicPr>
          <p:nvPr/>
        </p:nvPicPr>
        <p:blipFill>
          <a:blip r:embed="rId3"/>
          <a:stretch>
            <a:fillRect/>
          </a:stretch>
        </p:blipFill>
        <p:spPr>
          <a:xfrm>
            <a:off x="5945202" y="2499672"/>
            <a:ext cx="4748423" cy="2386999"/>
          </a:xfrm>
          <a:prstGeom prst="rect">
            <a:avLst/>
          </a:prstGeom>
        </p:spPr>
      </p:pic>
    </p:spTree>
    <p:extLst>
      <p:ext uri="{BB962C8B-B14F-4D97-AF65-F5344CB8AC3E}">
        <p14:creationId xmlns:p14="http://schemas.microsoft.com/office/powerpoint/2010/main" val="4211285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8C351-8EB8-404D-848C-A0132E1FC1F6}"/>
              </a:ext>
            </a:extLst>
          </p:cNvPr>
          <p:cNvSpPr>
            <a:spLocks noGrp="1"/>
          </p:cNvSpPr>
          <p:nvPr>
            <p:ph type="title"/>
          </p:nvPr>
        </p:nvSpPr>
        <p:spPr/>
        <p:txBody>
          <a:bodyPr/>
          <a:lstStyle/>
          <a:p>
            <a:r>
              <a:rPr lang="en-US" dirty="0"/>
              <a:t>Typical systems (3)</a:t>
            </a:r>
            <a:endParaRPr lang="en-SI" dirty="0"/>
          </a:p>
        </p:txBody>
      </p:sp>
      <p:sp>
        <p:nvSpPr>
          <p:cNvPr id="3" name="Content Placeholder 2">
            <a:extLst>
              <a:ext uri="{FF2B5EF4-FFF2-40B4-BE49-F238E27FC236}">
                <a16:creationId xmlns:a16="http://schemas.microsoft.com/office/drawing/2014/main" id="{69EA583D-A60D-44CD-B43D-A8FA741B6B8A}"/>
              </a:ext>
            </a:extLst>
          </p:cNvPr>
          <p:cNvSpPr>
            <a:spLocks noGrp="1"/>
          </p:cNvSpPr>
          <p:nvPr>
            <p:ph idx="1"/>
          </p:nvPr>
        </p:nvSpPr>
        <p:spPr/>
        <p:txBody>
          <a:bodyPr/>
          <a:lstStyle/>
          <a:p>
            <a:r>
              <a:rPr lang="en-US" dirty="0"/>
              <a:t>Derivative (zeroth, first order, etc.)</a:t>
            </a:r>
            <a:endParaRPr lang="en-SI" dirty="0"/>
          </a:p>
        </p:txBody>
      </p:sp>
      <p:pic>
        <p:nvPicPr>
          <p:cNvPr id="7" name="Picture 6">
            <a:extLst>
              <a:ext uri="{FF2B5EF4-FFF2-40B4-BE49-F238E27FC236}">
                <a16:creationId xmlns:a16="http://schemas.microsoft.com/office/drawing/2014/main" id="{F4ECAE8E-F8ED-44F6-B845-81A94F92FE4D}"/>
              </a:ext>
            </a:extLst>
          </p:cNvPr>
          <p:cNvPicPr>
            <a:picLocks noChangeAspect="1"/>
          </p:cNvPicPr>
          <p:nvPr/>
        </p:nvPicPr>
        <p:blipFill>
          <a:blip r:embed="rId2"/>
          <a:stretch>
            <a:fillRect/>
          </a:stretch>
        </p:blipFill>
        <p:spPr>
          <a:xfrm>
            <a:off x="1084374" y="2606268"/>
            <a:ext cx="2010829" cy="892022"/>
          </a:xfrm>
          <a:prstGeom prst="rect">
            <a:avLst/>
          </a:prstGeom>
        </p:spPr>
      </p:pic>
      <p:pic>
        <p:nvPicPr>
          <p:cNvPr id="8" name="Picture 7">
            <a:extLst>
              <a:ext uri="{FF2B5EF4-FFF2-40B4-BE49-F238E27FC236}">
                <a16:creationId xmlns:a16="http://schemas.microsoft.com/office/drawing/2014/main" id="{2383BDD6-ACF7-4665-B9E9-FFDE6BC88DB1}"/>
              </a:ext>
            </a:extLst>
          </p:cNvPr>
          <p:cNvPicPr>
            <a:picLocks noChangeAspect="1"/>
          </p:cNvPicPr>
          <p:nvPr/>
        </p:nvPicPr>
        <p:blipFill>
          <a:blip r:embed="rId3"/>
          <a:stretch>
            <a:fillRect/>
          </a:stretch>
        </p:blipFill>
        <p:spPr>
          <a:xfrm>
            <a:off x="900788" y="4097414"/>
            <a:ext cx="4148644" cy="2049962"/>
          </a:xfrm>
          <a:prstGeom prst="rect">
            <a:avLst/>
          </a:prstGeom>
        </p:spPr>
      </p:pic>
    </p:spTree>
    <p:extLst>
      <p:ext uri="{BB962C8B-B14F-4D97-AF65-F5344CB8AC3E}">
        <p14:creationId xmlns:p14="http://schemas.microsoft.com/office/powerpoint/2010/main" val="1243922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533D7-F434-4D44-965A-5576A348435E}"/>
              </a:ext>
            </a:extLst>
          </p:cNvPr>
          <p:cNvSpPr>
            <a:spLocks noGrp="1"/>
          </p:cNvSpPr>
          <p:nvPr>
            <p:ph type="title"/>
          </p:nvPr>
        </p:nvSpPr>
        <p:spPr/>
        <p:txBody>
          <a:bodyPr/>
          <a:lstStyle/>
          <a:p>
            <a:r>
              <a:rPr lang="en-US" dirty="0"/>
              <a:t>A general control scheme</a:t>
            </a:r>
            <a:endParaRPr lang="en-SI" dirty="0"/>
          </a:p>
        </p:txBody>
      </p:sp>
      <p:pic>
        <p:nvPicPr>
          <p:cNvPr id="4" name="Content Placeholder 3">
            <a:extLst>
              <a:ext uri="{FF2B5EF4-FFF2-40B4-BE49-F238E27FC236}">
                <a16:creationId xmlns:a16="http://schemas.microsoft.com/office/drawing/2014/main" id="{18AAEA9D-A0F8-4B9E-A759-DF67E3F47917}"/>
              </a:ext>
            </a:extLst>
          </p:cNvPr>
          <p:cNvPicPr>
            <a:picLocks noGrp="1" noChangeAspect="1"/>
          </p:cNvPicPr>
          <p:nvPr>
            <p:ph idx="1"/>
          </p:nvPr>
        </p:nvPicPr>
        <p:blipFill>
          <a:blip r:embed="rId2"/>
          <a:stretch>
            <a:fillRect/>
          </a:stretch>
        </p:blipFill>
        <p:spPr>
          <a:xfrm>
            <a:off x="677863" y="2904288"/>
            <a:ext cx="8596312" cy="2394037"/>
          </a:xfrm>
          <a:prstGeom prst="rect">
            <a:avLst/>
          </a:prstGeom>
        </p:spPr>
      </p:pic>
    </p:spTree>
    <p:extLst>
      <p:ext uri="{BB962C8B-B14F-4D97-AF65-F5344CB8AC3E}">
        <p14:creationId xmlns:p14="http://schemas.microsoft.com/office/powerpoint/2010/main" val="1135198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5F45-8DF1-4BB9-A836-6EE88E57197E}"/>
              </a:ext>
            </a:extLst>
          </p:cNvPr>
          <p:cNvSpPr>
            <a:spLocks noGrp="1"/>
          </p:cNvSpPr>
          <p:nvPr>
            <p:ph type="title"/>
          </p:nvPr>
        </p:nvSpPr>
        <p:spPr/>
        <p:txBody>
          <a:bodyPr/>
          <a:lstStyle/>
          <a:p>
            <a:r>
              <a:rPr lang="en-US" dirty="0"/>
              <a:t>Role of actuator</a:t>
            </a:r>
            <a:endParaRPr lang="en-SI" dirty="0"/>
          </a:p>
        </p:txBody>
      </p:sp>
      <p:sp>
        <p:nvSpPr>
          <p:cNvPr id="3" name="Content Placeholder 2">
            <a:extLst>
              <a:ext uri="{FF2B5EF4-FFF2-40B4-BE49-F238E27FC236}">
                <a16:creationId xmlns:a16="http://schemas.microsoft.com/office/drawing/2014/main" id="{2C823DCB-F3E0-4BA8-8050-7F835392D8D0}"/>
              </a:ext>
            </a:extLst>
          </p:cNvPr>
          <p:cNvSpPr>
            <a:spLocks noGrp="1"/>
          </p:cNvSpPr>
          <p:nvPr>
            <p:ph idx="1"/>
          </p:nvPr>
        </p:nvSpPr>
        <p:spPr/>
        <p:txBody>
          <a:bodyPr/>
          <a:lstStyle/>
          <a:p>
            <a:r>
              <a:rPr lang="en-US" dirty="0"/>
              <a:t>Actuator is an element between the controller and the object</a:t>
            </a:r>
          </a:p>
          <a:p>
            <a:r>
              <a:rPr lang="en-US" dirty="0"/>
              <a:t>It makes the transformation from some signal (typically electrical) to a signal that can influence the object (flow, force, etc.)</a:t>
            </a:r>
          </a:p>
          <a:p>
            <a:r>
              <a:rPr lang="en-US" dirty="0"/>
              <a:t>Even if both the signals have the same units, the signal amplification has to be typically executed (Arduino can for example not heat a room)</a:t>
            </a:r>
            <a:endParaRPr lang="en-SI" dirty="0"/>
          </a:p>
        </p:txBody>
      </p:sp>
    </p:spTree>
    <p:extLst>
      <p:ext uri="{BB962C8B-B14F-4D97-AF65-F5344CB8AC3E}">
        <p14:creationId xmlns:p14="http://schemas.microsoft.com/office/powerpoint/2010/main" val="1747371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0E30-745C-4011-9E86-5BF2D4143B68}"/>
              </a:ext>
            </a:extLst>
          </p:cNvPr>
          <p:cNvSpPr>
            <a:spLocks noGrp="1"/>
          </p:cNvSpPr>
          <p:nvPr>
            <p:ph type="title"/>
          </p:nvPr>
        </p:nvSpPr>
        <p:spPr/>
        <p:txBody>
          <a:bodyPr/>
          <a:lstStyle/>
          <a:p>
            <a:r>
              <a:rPr lang="en-US" dirty="0"/>
              <a:t>Actuators in real control systems (1)</a:t>
            </a:r>
            <a:endParaRPr lang="en-SI" dirty="0"/>
          </a:p>
        </p:txBody>
      </p:sp>
      <p:sp>
        <p:nvSpPr>
          <p:cNvPr id="3" name="Content Placeholder 2">
            <a:extLst>
              <a:ext uri="{FF2B5EF4-FFF2-40B4-BE49-F238E27FC236}">
                <a16:creationId xmlns:a16="http://schemas.microsoft.com/office/drawing/2014/main" id="{B1FA29A6-769E-4265-9435-7C1A7863093E}"/>
              </a:ext>
            </a:extLst>
          </p:cNvPr>
          <p:cNvSpPr>
            <a:spLocks noGrp="1"/>
          </p:cNvSpPr>
          <p:nvPr>
            <p:ph idx="1"/>
          </p:nvPr>
        </p:nvSpPr>
        <p:spPr/>
        <p:txBody>
          <a:bodyPr/>
          <a:lstStyle/>
          <a:p>
            <a:r>
              <a:rPr lang="en-US" dirty="0"/>
              <a:t>Antenna position control system</a:t>
            </a:r>
            <a:endParaRPr lang="en-SI" dirty="0"/>
          </a:p>
        </p:txBody>
      </p:sp>
      <p:pic>
        <p:nvPicPr>
          <p:cNvPr id="6" name="Picture 5">
            <a:extLst>
              <a:ext uri="{FF2B5EF4-FFF2-40B4-BE49-F238E27FC236}">
                <a16:creationId xmlns:a16="http://schemas.microsoft.com/office/drawing/2014/main" id="{F0217E11-DC68-49A7-A89C-57F056E9D219}"/>
              </a:ext>
            </a:extLst>
          </p:cNvPr>
          <p:cNvPicPr>
            <a:picLocks noChangeAspect="1"/>
          </p:cNvPicPr>
          <p:nvPr/>
        </p:nvPicPr>
        <p:blipFill>
          <a:blip r:embed="rId2"/>
          <a:stretch>
            <a:fillRect/>
          </a:stretch>
        </p:blipFill>
        <p:spPr>
          <a:xfrm>
            <a:off x="517699" y="2506661"/>
            <a:ext cx="6494050" cy="4142131"/>
          </a:xfrm>
          <a:prstGeom prst="rect">
            <a:avLst/>
          </a:prstGeom>
        </p:spPr>
      </p:pic>
    </p:spTree>
    <p:extLst>
      <p:ext uri="{BB962C8B-B14F-4D97-AF65-F5344CB8AC3E}">
        <p14:creationId xmlns:p14="http://schemas.microsoft.com/office/powerpoint/2010/main" val="1632409810"/>
      </p:ext>
    </p:extLst>
  </p:cSld>
  <p:clrMapOvr>
    <a:masterClrMapping/>
  </p:clrMapOvr>
</p:sld>
</file>

<file path=ppt/theme/theme1.xml><?xml version="1.0" encoding="utf-8"?>
<a:theme xmlns:a="http://schemas.openxmlformats.org/drawingml/2006/main" name="Gladko">
  <a:themeElements>
    <a:clrScheme name="Po meri 4">
      <a:dk1>
        <a:sysClr val="windowText" lastClr="000000"/>
      </a:dk1>
      <a:lt1>
        <a:sysClr val="window" lastClr="FFFFFF"/>
      </a:lt1>
      <a:dk2>
        <a:srgbClr val="17406D"/>
      </a:dk2>
      <a:lt2>
        <a:srgbClr val="DBEFF9"/>
      </a:lt2>
      <a:accent1>
        <a:srgbClr val="0F6FC6"/>
      </a:accent1>
      <a:accent2>
        <a:srgbClr val="009DD9"/>
      </a:accent2>
      <a:accent3>
        <a:srgbClr val="0BD0D9"/>
      </a:accent3>
      <a:accent4>
        <a:srgbClr val="4FCEFF"/>
      </a:accent4>
      <a:accent5>
        <a:srgbClr val="89DEFF"/>
      </a:accent5>
      <a:accent6>
        <a:srgbClr val="59A9F2"/>
      </a:accent6>
      <a:hlink>
        <a:srgbClr val="F49100"/>
      </a:hlink>
      <a:folHlink>
        <a:srgbClr val="85DFD0"/>
      </a:folHlink>
    </a:clrScheme>
    <a:fontScheme name="Gladko">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adk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isarna">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Facet</Template>
  <TotalTime>1325</TotalTime>
  <Words>355</Words>
  <Application>Microsoft Office PowerPoint</Application>
  <PresentationFormat>Widescreen</PresentationFormat>
  <Paragraphs>38</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Arial</vt:lpstr>
      <vt:lpstr>Trebuchet MS</vt:lpstr>
      <vt:lpstr>Wingdings 3</vt:lpstr>
      <vt:lpstr>Gladko</vt:lpstr>
      <vt:lpstr>Mechatronic actuators</vt:lpstr>
      <vt:lpstr>Block algebra representation of a system</vt:lpstr>
      <vt:lpstr>Transfer function</vt:lpstr>
      <vt:lpstr>Typical systems (1)</vt:lpstr>
      <vt:lpstr>Typical systems (2)</vt:lpstr>
      <vt:lpstr>Typical systems (3)</vt:lpstr>
      <vt:lpstr>A general control scheme</vt:lpstr>
      <vt:lpstr>Role of actuator</vt:lpstr>
      <vt:lpstr>Actuators in real control systems (1)</vt:lpstr>
      <vt:lpstr>Actuators in real control systems (2)</vt:lpstr>
      <vt:lpstr>Actuators in real control systems (3)</vt:lpstr>
      <vt:lpstr>Analog, discrete and digital signal</vt:lpstr>
      <vt:lpstr>Linearity</vt:lpstr>
      <vt:lpstr>Linearization (1)</vt:lpstr>
      <vt:lpstr>Linearization (2)</vt:lpstr>
      <vt:lpstr>Actuators in a narrower sense</vt:lpstr>
      <vt:lpstr>Schematic representation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Mechatronic actuators</dc:title>
  <dc:creator>Podržaj, Primož</dc:creator>
  <cp:lastModifiedBy>Antonio Maffei</cp:lastModifiedBy>
  <cp:revision>17</cp:revision>
  <dcterms:created xsi:type="dcterms:W3CDTF">2024-06-05T10:58:33Z</dcterms:created>
  <dcterms:modified xsi:type="dcterms:W3CDTF">2025-04-25T10:47:13Z</dcterms:modified>
</cp:coreProperties>
</file>