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262" r:id="rId5"/>
    <p:sldId id="271" r:id="rId6"/>
    <p:sldId id="266" r:id="rId7"/>
    <p:sldId id="263" r:id="rId8"/>
    <p:sldId id="272" r:id="rId9"/>
    <p:sldId id="279" r:id="rId10"/>
    <p:sldId id="280" r:id="rId11"/>
    <p:sldId id="281" r:id="rId12"/>
    <p:sldId id="282" r:id="rId13"/>
    <p:sldId id="264" r:id="rId14"/>
    <p:sldId id="273" r:id="rId15"/>
    <p:sldId id="265" r:id="rId16"/>
    <p:sldId id="274" r:id="rId17"/>
    <p:sldId id="275" r:id="rId18"/>
    <p:sldId id="276" r:id="rId19"/>
    <p:sldId id="308" r:id="rId20"/>
    <p:sldId id="277" r:id="rId21"/>
    <p:sldId id="288" r:id="rId22"/>
    <p:sldId id="284" r:id="rId23"/>
    <p:sldId id="301" r:id="rId24"/>
    <p:sldId id="302" r:id="rId25"/>
    <p:sldId id="294" r:id="rId26"/>
    <p:sldId id="290" r:id="rId27"/>
    <p:sldId id="298" r:id="rId28"/>
    <p:sldId id="292" r:id="rId29"/>
    <p:sldId id="299" r:id="rId30"/>
    <p:sldId id="305" r:id="rId31"/>
    <p:sldId id="306" r:id="rId32"/>
    <p:sldId id="307" r:id="rId33"/>
    <p:sldId id="309" r:id="rId34"/>
    <p:sldId id="293" r:id="rId35"/>
    <p:sldId id="296" r:id="rId36"/>
    <p:sldId id="304" r:id="rId37"/>
    <p:sldId id="287" r:id="rId38"/>
    <p:sldId id="297" r:id="rId39"/>
    <p:sldId id="286" r:id="rId40"/>
    <p:sldId id="300" r:id="rId41"/>
    <p:sldId id="310" r:id="rId42"/>
    <p:sldId id="311" r:id="rId43"/>
    <p:sldId id="312" r:id="rId44"/>
    <p:sldId id="313" r:id="rId45"/>
    <p:sldId id="314" r:id="rId46"/>
    <p:sldId id="315" r:id="rId47"/>
    <p:sldId id="316" r:id="rId48"/>
    <p:sldId id="317" r:id="rId49"/>
    <p:sldId id="318" r:id="rId50"/>
    <p:sldId id="319" r:id="rId51"/>
    <p:sldId id="295" r:id="rId52"/>
    <p:sldId id="289" r:id="rId53"/>
    <p:sldId id="283" r:id="rId54"/>
    <p:sldId id="291" r:id="rId55"/>
    <p:sldId id="285" r:id="rId56"/>
    <p:sldId id="303"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AE345E-D5E8-4EAC-8459-9771E2E845D5}" v="1" dt="2025-04-25T10:47:21.1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1" d="100"/>
          <a:sy n="91" d="100"/>
        </p:scale>
        <p:origin x="54" y="6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tonio Maffei" userId="a119a52e-8f4f-40e6-be0f-4e5f9ee8d680" providerId="ADAL" clId="{C1AE345E-D5E8-4EAC-8459-9771E2E845D5}"/>
    <pc:docChg chg="modSld">
      <pc:chgData name="Antonio Maffei" userId="a119a52e-8f4f-40e6-be0f-4e5f9ee8d680" providerId="ADAL" clId="{C1AE345E-D5E8-4EAC-8459-9771E2E845D5}" dt="2025-04-25T10:47:24.188" v="1" actId="1076"/>
      <pc:docMkLst>
        <pc:docMk/>
      </pc:docMkLst>
      <pc:sldChg chg="addSp modSp mod">
        <pc:chgData name="Antonio Maffei" userId="a119a52e-8f4f-40e6-be0f-4e5f9ee8d680" providerId="ADAL" clId="{C1AE345E-D5E8-4EAC-8459-9771E2E845D5}" dt="2025-04-25T10:47:24.188" v="1" actId="1076"/>
        <pc:sldMkLst>
          <pc:docMk/>
          <pc:sldMk cId="1517298723" sldId="256"/>
        </pc:sldMkLst>
        <pc:spChg chg="add mod">
          <ac:chgData name="Antonio Maffei" userId="a119a52e-8f4f-40e6-be0f-4e5f9ee8d680" providerId="ADAL" clId="{C1AE345E-D5E8-4EAC-8459-9771E2E845D5}" dt="2025-04-25T10:47:24.188" v="1" actId="1076"/>
          <ac:spMkLst>
            <pc:docMk/>
            <pc:sldMk cId="1517298723" sldId="256"/>
            <ac:spMk id="4" creationId="{EA19D41B-5CFF-FE75-B64F-229B1DB12299}"/>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Naslovni diapozitiv">
    <p:spTree>
      <p:nvGrpSpPr>
        <p:cNvPr id="1" name=""/>
        <p:cNvGrpSpPr/>
        <p:nvPr/>
      </p:nvGrpSpPr>
      <p:grpSpPr>
        <a:xfrm>
          <a:off x="0" y="0"/>
          <a:ext cx="0" cy="0"/>
          <a:chOff x="0" y="0"/>
          <a:chExt cx="0" cy="0"/>
        </a:xfrm>
      </p:grpSpPr>
      <p:grpSp>
        <p:nvGrpSpPr>
          <p:cNvPr id="7" name="Group 6"/>
          <p:cNvGrpSpPr/>
          <p:nvPr/>
        </p:nvGrpSpPr>
        <p:grpSpPr>
          <a:xfrm>
            <a:off x="1" y="-8467"/>
            <a:ext cx="12192000" cy="6874934"/>
            <a:chOff x="0" y="-8467"/>
            <a:chExt cx="12336151" cy="6874934"/>
          </a:xfrm>
        </p:grpSpPr>
        <p:sp>
          <p:nvSpPr>
            <p:cNvPr id="26" name="Rectangle 25"/>
            <p:cNvSpPr/>
            <p:nvPr/>
          </p:nvSpPr>
          <p:spPr>
            <a:xfrm>
              <a:off x="10746123" y="0"/>
              <a:ext cx="159002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rgbClr val="17B3F9">
                <a:alpha val="52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dirty="0"/>
            </a:p>
          </p:txBody>
        </p:sp>
        <p:sp>
          <p:nvSpPr>
            <p:cNvPr id="27" name="Isosceles Triangle 26"/>
            <p:cNvSpPr/>
            <p:nvPr/>
          </p:nvSpPr>
          <p:spPr>
            <a:xfrm>
              <a:off x="8932333" y="3048000"/>
              <a:ext cx="3384581" cy="3810000"/>
            </a:xfrm>
            <a:prstGeom prst="triangle">
              <a:avLst>
                <a:gd name="adj" fmla="val 100000"/>
              </a:avLst>
            </a:prstGeom>
            <a:solidFill>
              <a:schemeClr val="accent1">
                <a:lumMod val="20000"/>
                <a:lumOff val="80000"/>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dirty="0"/>
            </a:p>
          </p:txBody>
        </p:sp>
        <p:sp>
          <p:nvSpPr>
            <p:cNvPr id="29" name="Rectangle 28"/>
            <p:cNvSpPr/>
            <p:nvPr/>
          </p:nvSpPr>
          <p:spPr>
            <a:xfrm>
              <a:off x="10898730" y="-8467"/>
              <a:ext cx="1437420"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8" y="-8467"/>
              <a:ext cx="1397151"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5" y="3589867"/>
              <a:ext cx="1945248"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rgbClr val="47B8E4"/>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1104900"/>
            <a:ext cx="7766936" cy="1786639"/>
          </a:xfrm>
          <a:ln>
            <a:noFill/>
          </a:ln>
        </p:spPr>
        <p:style>
          <a:lnRef idx="2">
            <a:schemeClr val="accent1"/>
          </a:lnRef>
          <a:fillRef idx="1">
            <a:schemeClr val="lt1"/>
          </a:fillRef>
          <a:effectRef idx="0">
            <a:schemeClr val="accent1"/>
          </a:effectRef>
          <a:fontRef idx="minor">
            <a:schemeClr val="dk1"/>
          </a:fontRef>
        </p:style>
        <p:txBody>
          <a:bodyPr anchor="b">
            <a:noAutofit/>
          </a:bodyPr>
          <a:lstStyle>
            <a:lvl1pPr algn="r">
              <a:defRPr sz="4800">
                <a:solidFill>
                  <a:schemeClr val="accent1"/>
                </a:solidFill>
              </a:defRPr>
            </a:lvl1pPr>
          </a:lstStyle>
          <a:p>
            <a:r>
              <a:rPr lang="sl-SI"/>
              <a:t>Kliknite, če želite urediti slog naslova matrice</a:t>
            </a:r>
            <a:endParaRPr lang="en-US" dirty="0"/>
          </a:p>
        </p:txBody>
      </p:sp>
      <p:sp>
        <p:nvSpPr>
          <p:cNvPr id="3" name="Subtitle 2"/>
          <p:cNvSpPr>
            <a:spLocks noGrp="1"/>
          </p:cNvSpPr>
          <p:nvPr>
            <p:ph type="subTitle" idx="1"/>
          </p:nvPr>
        </p:nvSpPr>
        <p:spPr>
          <a:xfrm>
            <a:off x="1507067" y="2891539"/>
            <a:ext cx="7766936" cy="602390"/>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a:t>Kliknite, če želite urediti slog podnaslova matrice</a:t>
            </a:r>
            <a:endParaRPr lang="en-US" dirty="0"/>
          </a:p>
        </p:txBody>
      </p:sp>
      <p:pic>
        <p:nvPicPr>
          <p:cNvPr id="9" name="Slika 8" descr="Slika, ki vsebuje besede pisava, posnetek zaslona, grafika, električno modra&#10;&#10;Opis je samodejno ustvarjen">
            <a:extLst>
              <a:ext uri="{FF2B5EF4-FFF2-40B4-BE49-F238E27FC236}">
                <a16:creationId xmlns:a16="http://schemas.microsoft.com/office/drawing/2014/main" id="{2C279610-54F6-70B9-81B0-BF5DF7D331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4565" y="5909898"/>
            <a:ext cx="2471939" cy="518600"/>
          </a:xfrm>
          <a:prstGeom prst="rect">
            <a:avLst/>
          </a:prstGeom>
        </p:spPr>
      </p:pic>
      <p:pic>
        <p:nvPicPr>
          <p:cNvPr id="11" name="Slika 10" descr="Slika, ki vsebuje besede besedilo, pisava, posnetek zaslona, grafika&#10;&#10;Opis je samodejno ustvarjen">
            <a:extLst>
              <a:ext uri="{FF2B5EF4-FFF2-40B4-BE49-F238E27FC236}">
                <a16:creationId xmlns:a16="http://schemas.microsoft.com/office/drawing/2014/main" id="{4499C79A-4051-2B3C-DC95-CBB263B2BB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8827" y="5753100"/>
            <a:ext cx="2748400" cy="832197"/>
          </a:xfrm>
          <a:prstGeom prst="rect">
            <a:avLst/>
          </a:prstGeom>
        </p:spPr>
      </p:pic>
      <p:pic>
        <p:nvPicPr>
          <p:cNvPr id="1026" name="Google Shape;320;p1">
            <a:extLst>
              <a:ext uri="{FF2B5EF4-FFF2-40B4-BE49-F238E27FC236}">
                <a16:creationId xmlns:a16="http://schemas.microsoft.com/office/drawing/2014/main" id="{472D9FCC-9653-CD63-5ABF-04BE32B3F3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3783" y="528583"/>
            <a:ext cx="1099592" cy="1498989"/>
          </a:xfrm>
          <a:prstGeom prst="rect">
            <a:avLst/>
          </a:prstGeom>
          <a:noFill/>
          <a:extLst>
            <a:ext uri="{909E8E84-426E-40DD-AFC4-6F175D3DCCD1}">
              <a14:hiddenFill xmlns:a14="http://schemas.microsoft.com/office/drawing/2010/main">
                <a:solidFill>
                  <a:srgbClr val="FFFFFF"/>
                </a:solidFill>
              </a14:hiddenFill>
            </a:ext>
          </a:extLst>
        </p:spPr>
      </p:pic>
      <p:pic>
        <p:nvPicPr>
          <p:cNvPr id="34" name="Slika 33" descr="Slika, ki vsebuje besede človeški obraz, oseba, majica, oblačila&#10;&#10;Opis je samodejno ustvarjen">
            <a:extLst>
              <a:ext uri="{FF2B5EF4-FFF2-40B4-BE49-F238E27FC236}">
                <a16:creationId xmlns:a16="http://schemas.microsoft.com/office/drawing/2014/main" id="{5468D0D0-A2CD-F38A-4213-0E899B90BD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99947" y="3911967"/>
            <a:ext cx="1097280" cy="1645920"/>
          </a:xfrm>
          <a:prstGeom prst="rect">
            <a:avLst/>
          </a:prstGeom>
        </p:spPr>
      </p:pic>
      <p:sp>
        <p:nvSpPr>
          <p:cNvPr id="35" name="PoljeZBesedilom 34">
            <a:extLst>
              <a:ext uri="{FF2B5EF4-FFF2-40B4-BE49-F238E27FC236}">
                <a16:creationId xmlns:a16="http://schemas.microsoft.com/office/drawing/2014/main" id="{142FFBEE-F714-CC13-CB22-4FFCADE4C810}"/>
              </a:ext>
            </a:extLst>
          </p:cNvPr>
          <p:cNvSpPr txBox="1"/>
          <p:nvPr/>
        </p:nvSpPr>
        <p:spPr>
          <a:xfrm>
            <a:off x="4398485" y="4986568"/>
            <a:ext cx="3533174" cy="923330"/>
          </a:xfrm>
          <a:prstGeom prst="rect">
            <a:avLst/>
          </a:prstGeom>
          <a:noFill/>
        </p:spPr>
        <p:txBody>
          <a:bodyPr wrap="square" rtlCol="0">
            <a:spAutoFit/>
          </a:bodyPr>
          <a:lstStyle/>
          <a:p>
            <a:pPr lvl="1" algn="r"/>
            <a:r>
              <a:rPr lang="sl-SI" dirty="0">
                <a:solidFill>
                  <a:schemeClr val="tx1">
                    <a:lumMod val="65000"/>
                    <a:lumOff val="35000"/>
                  </a:schemeClr>
                </a:solidFill>
              </a:rPr>
              <a:t>Prof. dr. Primož Podržaj</a:t>
            </a:r>
          </a:p>
          <a:p>
            <a:pPr lvl="1" algn="r"/>
            <a:r>
              <a:rPr lang="sl-SI" dirty="0">
                <a:solidFill>
                  <a:schemeClr val="tx1">
                    <a:lumMod val="65000"/>
                    <a:lumOff val="35000"/>
                  </a:schemeClr>
                </a:solidFill>
              </a:rPr>
              <a:t>primoz.podrzaj@fs.uni-lj.si</a:t>
            </a:r>
          </a:p>
          <a:p>
            <a:pPr algn="r"/>
            <a:endParaRPr lang="sl-SI" dirty="0">
              <a:solidFill>
                <a:schemeClr val="tx1">
                  <a:lumMod val="65000"/>
                  <a:lumOff val="35000"/>
                </a:schemeClr>
              </a:solidFill>
            </a:endParaRPr>
          </a:p>
        </p:txBody>
      </p:sp>
    </p:spTree>
    <p:extLst>
      <p:ext uri="{BB962C8B-B14F-4D97-AF65-F5344CB8AC3E}">
        <p14:creationId xmlns:p14="http://schemas.microsoft.com/office/powerpoint/2010/main" val="3005681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Naslov in napis">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sl-SI"/>
              <a:t>Kliknite, če želite urediti slog naslova matrice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192D0AAC-5663-45FF-87AD-846373802E19}" type="datetimeFigureOut">
              <a:rPr lang="en-SI" smtClean="0"/>
              <a:t>04/25/2025</a:t>
            </a:fld>
            <a:endParaRPr lang="en-SI"/>
          </a:p>
        </p:txBody>
      </p:sp>
      <p:sp>
        <p:nvSpPr>
          <p:cNvPr id="5" name="Footer Placeholder 4"/>
          <p:cNvSpPr>
            <a:spLocks noGrp="1"/>
          </p:cNvSpPr>
          <p:nvPr>
            <p:ph type="ftr" sz="quarter" idx="11"/>
          </p:nvPr>
        </p:nvSpPr>
        <p:spPr/>
        <p:txBody>
          <a:bodyPr/>
          <a:lstStyle/>
          <a:p>
            <a:endParaRPr lang="en-SI"/>
          </a:p>
        </p:txBody>
      </p:sp>
      <p:sp>
        <p:nvSpPr>
          <p:cNvPr id="6" name="Slide Number Placeholder 5"/>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3636621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 z napisom">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sl-SI"/>
              <a:t>Kliknite, če želite urediti slog naslova matrice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sl-SI"/>
              <a:t>Kliknite za urejanje slogov besedila matrice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192D0AAC-5663-45FF-87AD-846373802E19}" type="datetimeFigureOut">
              <a:rPr lang="en-SI" smtClean="0"/>
              <a:t>04/25/2025</a:t>
            </a:fld>
            <a:endParaRPr lang="en-SI"/>
          </a:p>
        </p:txBody>
      </p:sp>
      <p:sp>
        <p:nvSpPr>
          <p:cNvPr id="5" name="Footer Placeholder 4"/>
          <p:cNvSpPr>
            <a:spLocks noGrp="1"/>
          </p:cNvSpPr>
          <p:nvPr>
            <p:ph type="ftr" sz="quarter" idx="11"/>
          </p:nvPr>
        </p:nvSpPr>
        <p:spPr/>
        <p:txBody>
          <a:bodyPr/>
          <a:lstStyle/>
          <a:p>
            <a:endParaRPr lang="en-SI"/>
          </a:p>
        </p:txBody>
      </p:sp>
      <p:sp>
        <p:nvSpPr>
          <p:cNvPr id="6" name="Slide Number Placeholder 5"/>
          <p:cNvSpPr>
            <a:spLocks noGrp="1"/>
          </p:cNvSpPr>
          <p:nvPr>
            <p:ph type="sldNum" sz="quarter" idx="12"/>
          </p:nvPr>
        </p:nvSpPr>
        <p:spPr/>
        <p:txBody>
          <a:bodyPr/>
          <a:lstStyle/>
          <a:p>
            <a:fld id="{5772EEC5-A6C4-4177-87A6-2C2E9A7C7956}" type="slidenum">
              <a:rPr lang="en-SI" smtClean="0"/>
              <a:t>‹#›</a:t>
            </a:fld>
            <a:endParaRPr lang="en-SI"/>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6062674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Kartica z imenom">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sl-SI"/>
              <a:t>Kliknite, če želite urediti slog naslova matrice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192D0AAC-5663-45FF-87AD-846373802E19}" type="datetimeFigureOut">
              <a:rPr lang="en-SI" smtClean="0"/>
              <a:t>04/25/2025</a:t>
            </a:fld>
            <a:endParaRPr lang="en-SI"/>
          </a:p>
        </p:txBody>
      </p:sp>
      <p:sp>
        <p:nvSpPr>
          <p:cNvPr id="5" name="Footer Placeholder 4"/>
          <p:cNvSpPr>
            <a:spLocks noGrp="1"/>
          </p:cNvSpPr>
          <p:nvPr>
            <p:ph type="ftr" sz="quarter" idx="11"/>
          </p:nvPr>
        </p:nvSpPr>
        <p:spPr/>
        <p:txBody>
          <a:bodyPr/>
          <a:lstStyle/>
          <a:p>
            <a:endParaRPr lang="en-SI"/>
          </a:p>
        </p:txBody>
      </p:sp>
      <p:sp>
        <p:nvSpPr>
          <p:cNvPr id="6" name="Slide Number Placeholder 5"/>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264564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t kartice z imenom">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sl-SI"/>
              <a:t>Kliknite, če želite urediti slog naslova matrice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sl-SI"/>
              <a:t>Kliknite za urejanje slogov besedila matrice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192D0AAC-5663-45FF-87AD-846373802E19}" type="datetimeFigureOut">
              <a:rPr lang="en-SI" smtClean="0"/>
              <a:t>04/25/2025</a:t>
            </a:fld>
            <a:endParaRPr lang="en-SI"/>
          </a:p>
        </p:txBody>
      </p:sp>
      <p:sp>
        <p:nvSpPr>
          <p:cNvPr id="5" name="Footer Placeholder 4"/>
          <p:cNvSpPr>
            <a:spLocks noGrp="1"/>
          </p:cNvSpPr>
          <p:nvPr>
            <p:ph type="ftr" sz="quarter" idx="11"/>
          </p:nvPr>
        </p:nvSpPr>
        <p:spPr/>
        <p:txBody>
          <a:bodyPr/>
          <a:lstStyle/>
          <a:p>
            <a:endParaRPr lang="en-SI"/>
          </a:p>
        </p:txBody>
      </p:sp>
      <p:sp>
        <p:nvSpPr>
          <p:cNvPr id="6" name="Slide Number Placeholder 5"/>
          <p:cNvSpPr>
            <a:spLocks noGrp="1"/>
          </p:cNvSpPr>
          <p:nvPr>
            <p:ph type="sldNum" sz="quarter" idx="12"/>
          </p:nvPr>
        </p:nvSpPr>
        <p:spPr/>
        <p:txBody>
          <a:bodyPr/>
          <a:lstStyle/>
          <a:p>
            <a:fld id="{5772EEC5-A6C4-4177-87A6-2C2E9A7C7956}" type="slidenum">
              <a:rPr lang="en-SI" smtClean="0"/>
              <a:t>‹#›</a:t>
            </a:fld>
            <a:endParaRPr lang="en-SI"/>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003669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Resnično ali neresničn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sl-SI"/>
              <a:t>Kliknite, če želite urediti slog naslova matrice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sl-SI"/>
              <a:t>Kliknite za urejanje slogov besedila matrice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192D0AAC-5663-45FF-87AD-846373802E19}" type="datetimeFigureOut">
              <a:rPr lang="en-SI" smtClean="0"/>
              <a:t>04/25/2025</a:t>
            </a:fld>
            <a:endParaRPr lang="en-SI"/>
          </a:p>
        </p:txBody>
      </p:sp>
      <p:sp>
        <p:nvSpPr>
          <p:cNvPr id="5" name="Footer Placeholder 4"/>
          <p:cNvSpPr>
            <a:spLocks noGrp="1"/>
          </p:cNvSpPr>
          <p:nvPr>
            <p:ph type="ftr" sz="quarter" idx="11"/>
          </p:nvPr>
        </p:nvSpPr>
        <p:spPr/>
        <p:txBody>
          <a:bodyPr/>
          <a:lstStyle/>
          <a:p>
            <a:endParaRPr lang="en-SI"/>
          </a:p>
        </p:txBody>
      </p:sp>
      <p:sp>
        <p:nvSpPr>
          <p:cNvPr id="6" name="Slide Number Placeholder 5"/>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42665585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Kliknite, če želite urediti slog naslova matrice</a:t>
            </a:r>
            <a:endParaRPr lang="en-US" dirty="0"/>
          </a:p>
        </p:txBody>
      </p:sp>
      <p:sp>
        <p:nvSpPr>
          <p:cNvPr id="3" name="Vertical Text Placeholder 2"/>
          <p:cNvSpPr>
            <a:spLocks noGrp="1"/>
          </p:cNvSpPr>
          <p:nvPr>
            <p:ph type="body" orient="vert" idx="1"/>
          </p:nvPr>
        </p:nvSpPr>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p:txBody>
          <a:bodyPr/>
          <a:lstStyle/>
          <a:p>
            <a:fld id="{192D0AAC-5663-45FF-87AD-846373802E19}" type="datetimeFigureOut">
              <a:rPr lang="en-SI" smtClean="0"/>
              <a:t>04/25/2025</a:t>
            </a:fld>
            <a:endParaRPr lang="en-SI"/>
          </a:p>
        </p:txBody>
      </p:sp>
      <p:sp>
        <p:nvSpPr>
          <p:cNvPr id="5" name="Footer Placeholder 4"/>
          <p:cNvSpPr>
            <a:spLocks noGrp="1"/>
          </p:cNvSpPr>
          <p:nvPr>
            <p:ph type="ftr" sz="quarter" idx="11"/>
          </p:nvPr>
        </p:nvSpPr>
        <p:spPr/>
        <p:txBody>
          <a:bodyPr/>
          <a:lstStyle/>
          <a:p>
            <a:endParaRPr lang="en-SI"/>
          </a:p>
        </p:txBody>
      </p:sp>
      <p:sp>
        <p:nvSpPr>
          <p:cNvPr id="6" name="Slide Number Placeholder 5"/>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16988897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sl-SI"/>
              <a:t>Kliknite, če želite urediti slog naslova matrice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p:txBody>
          <a:bodyPr/>
          <a:lstStyle/>
          <a:p>
            <a:fld id="{192D0AAC-5663-45FF-87AD-846373802E19}" type="datetimeFigureOut">
              <a:rPr lang="en-SI" smtClean="0"/>
              <a:t>04/25/2025</a:t>
            </a:fld>
            <a:endParaRPr lang="en-SI"/>
          </a:p>
        </p:txBody>
      </p:sp>
      <p:sp>
        <p:nvSpPr>
          <p:cNvPr id="5" name="Footer Placeholder 4"/>
          <p:cNvSpPr>
            <a:spLocks noGrp="1"/>
          </p:cNvSpPr>
          <p:nvPr>
            <p:ph type="ftr" sz="quarter" idx="11"/>
          </p:nvPr>
        </p:nvSpPr>
        <p:spPr/>
        <p:txBody>
          <a:bodyPr/>
          <a:lstStyle/>
          <a:p>
            <a:endParaRPr lang="en-SI"/>
          </a:p>
        </p:txBody>
      </p:sp>
      <p:sp>
        <p:nvSpPr>
          <p:cNvPr id="6" name="Slide Number Placeholder 5"/>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15923852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C260B-FC3B-4CD3-88BF-A1A028C53D3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I"/>
          </a:p>
        </p:txBody>
      </p:sp>
      <p:sp>
        <p:nvSpPr>
          <p:cNvPr id="3" name="Subtitle 2">
            <a:extLst>
              <a:ext uri="{FF2B5EF4-FFF2-40B4-BE49-F238E27FC236}">
                <a16:creationId xmlns:a16="http://schemas.microsoft.com/office/drawing/2014/main" id="{072F80A7-E47F-4201-8BB4-7FEE3F7165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I"/>
          </a:p>
        </p:txBody>
      </p:sp>
      <p:sp>
        <p:nvSpPr>
          <p:cNvPr id="4" name="Date Placeholder 3">
            <a:extLst>
              <a:ext uri="{FF2B5EF4-FFF2-40B4-BE49-F238E27FC236}">
                <a16:creationId xmlns:a16="http://schemas.microsoft.com/office/drawing/2014/main" id="{9931358F-4148-43D2-8C62-F5AE2DD30AD8}"/>
              </a:ext>
            </a:extLst>
          </p:cNvPr>
          <p:cNvSpPr>
            <a:spLocks noGrp="1"/>
          </p:cNvSpPr>
          <p:nvPr>
            <p:ph type="dt" sz="half" idx="10"/>
          </p:nvPr>
        </p:nvSpPr>
        <p:spPr/>
        <p:txBody>
          <a:bodyPr/>
          <a:lstStyle/>
          <a:p>
            <a:fld id="{192D0AAC-5663-45FF-87AD-846373802E19}" type="datetimeFigureOut">
              <a:rPr lang="en-SI" smtClean="0"/>
              <a:t>04/25/2025</a:t>
            </a:fld>
            <a:endParaRPr lang="en-SI"/>
          </a:p>
        </p:txBody>
      </p:sp>
      <p:sp>
        <p:nvSpPr>
          <p:cNvPr id="5" name="Footer Placeholder 4">
            <a:extLst>
              <a:ext uri="{FF2B5EF4-FFF2-40B4-BE49-F238E27FC236}">
                <a16:creationId xmlns:a16="http://schemas.microsoft.com/office/drawing/2014/main" id="{EDCEEB65-F817-4D0B-A5D5-FC5A61F17A8B}"/>
              </a:ext>
            </a:extLst>
          </p:cNvPr>
          <p:cNvSpPr>
            <a:spLocks noGrp="1"/>
          </p:cNvSpPr>
          <p:nvPr>
            <p:ph type="ftr" sz="quarter" idx="11"/>
          </p:nvPr>
        </p:nvSpPr>
        <p:spPr/>
        <p:txBody>
          <a:bodyPr/>
          <a:lstStyle/>
          <a:p>
            <a:endParaRPr lang="en-SI"/>
          </a:p>
        </p:txBody>
      </p:sp>
      <p:sp>
        <p:nvSpPr>
          <p:cNvPr id="6" name="Slide Number Placeholder 5">
            <a:extLst>
              <a:ext uri="{FF2B5EF4-FFF2-40B4-BE49-F238E27FC236}">
                <a16:creationId xmlns:a16="http://schemas.microsoft.com/office/drawing/2014/main" id="{A6C27568-8470-4785-BE7E-A377DA7FABE5}"/>
              </a:ext>
            </a:extLst>
          </p:cNvPr>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3808191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sl-SI"/>
              <a:t>Kliknite, če želite urediti slog naslova matrice</a:t>
            </a:r>
            <a:endParaRPr lang="en-US" dirty="0"/>
          </a:p>
        </p:txBody>
      </p:sp>
      <p:sp>
        <p:nvSpPr>
          <p:cNvPr id="3" name="Content Placeholder 2"/>
          <p:cNvSpPr>
            <a:spLocks noGrp="1"/>
          </p:cNvSpPr>
          <p:nvPr>
            <p:ph idx="1"/>
          </p:nvPr>
        </p:nvSpPr>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10"/>
          </p:nvPr>
        </p:nvSpPr>
        <p:spPr/>
        <p:txBody>
          <a:bodyPr/>
          <a:lstStyle/>
          <a:p>
            <a:fld id="{192D0AAC-5663-45FF-87AD-846373802E19}" type="datetimeFigureOut">
              <a:rPr lang="en-SI" smtClean="0"/>
              <a:t>04/25/2025</a:t>
            </a:fld>
            <a:endParaRPr lang="en-SI"/>
          </a:p>
        </p:txBody>
      </p:sp>
      <p:sp>
        <p:nvSpPr>
          <p:cNvPr id="5" name="Footer Placeholder 4"/>
          <p:cNvSpPr>
            <a:spLocks noGrp="1"/>
          </p:cNvSpPr>
          <p:nvPr>
            <p:ph type="ftr" sz="quarter" idx="11"/>
          </p:nvPr>
        </p:nvSpPr>
        <p:spPr/>
        <p:txBody>
          <a:bodyPr/>
          <a:lstStyle/>
          <a:p>
            <a:endParaRPr lang="en-SI"/>
          </a:p>
        </p:txBody>
      </p:sp>
      <p:sp>
        <p:nvSpPr>
          <p:cNvPr id="6" name="Slide Number Placeholder 5"/>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781356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sl-SI"/>
              <a:t>Kliknite, če želite urediti slog naslova matrice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Kliknite za urejanje slogov besedila matrice</a:t>
            </a:r>
          </a:p>
        </p:txBody>
      </p:sp>
      <p:sp>
        <p:nvSpPr>
          <p:cNvPr id="4" name="Date Placeholder 3"/>
          <p:cNvSpPr>
            <a:spLocks noGrp="1"/>
          </p:cNvSpPr>
          <p:nvPr>
            <p:ph type="dt" sz="half" idx="10"/>
          </p:nvPr>
        </p:nvSpPr>
        <p:spPr/>
        <p:txBody>
          <a:bodyPr/>
          <a:lstStyle/>
          <a:p>
            <a:fld id="{192D0AAC-5663-45FF-87AD-846373802E19}" type="datetimeFigureOut">
              <a:rPr lang="en-SI" smtClean="0"/>
              <a:t>04/25/2025</a:t>
            </a:fld>
            <a:endParaRPr lang="en-SI"/>
          </a:p>
        </p:txBody>
      </p:sp>
      <p:sp>
        <p:nvSpPr>
          <p:cNvPr id="5" name="Footer Placeholder 4"/>
          <p:cNvSpPr>
            <a:spLocks noGrp="1"/>
          </p:cNvSpPr>
          <p:nvPr>
            <p:ph type="ftr" sz="quarter" idx="11"/>
          </p:nvPr>
        </p:nvSpPr>
        <p:spPr/>
        <p:txBody>
          <a:bodyPr/>
          <a:lstStyle/>
          <a:p>
            <a:endParaRPr lang="en-SI"/>
          </a:p>
        </p:txBody>
      </p:sp>
      <p:sp>
        <p:nvSpPr>
          <p:cNvPr id="6" name="Slide Number Placeholder 5"/>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2685824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Kliknite, če želite urediti slog naslova matrice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5" name="Date Placeholder 4"/>
          <p:cNvSpPr>
            <a:spLocks noGrp="1"/>
          </p:cNvSpPr>
          <p:nvPr>
            <p:ph type="dt" sz="half" idx="10"/>
          </p:nvPr>
        </p:nvSpPr>
        <p:spPr/>
        <p:txBody>
          <a:bodyPr/>
          <a:lstStyle/>
          <a:p>
            <a:fld id="{192D0AAC-5663-45FF-87AD-846373802E19}" type="datetimeFigureOut">
              <a:rPr lang="en-SI" smtClean="0"/>
              <a:t>04/25/2025</a:t>
            </a:fld>
            <a:endParaRPr lang="en-SI"/>
          </a:p>
        </p:txBody>
      </p:sp>
      <p:sp>
        <p:nvSpPr>
          <p:cNvPr id="6" name="Footer Placeholder 5"/>
          <p:cNvSpPr>
            <a:spLocks noGrp="1"/>
          </p:cNvSpPr>
          <p:nvPr>
            <p:ph type="ftr" sz="quarter" idx="11"/>
          </p:nvPr>
        </p:nvSpPr>
        <p:spPr/>
        <p:txBody>
          <a:bodyPr/>
          <a:lstStyle/>
          <a:p>
            <a:endParaRPr lang="en-SI"/>
          </a:p>
        </p:txBody>
      </p:sp>
      <p:sp>
        <p:nvSpPr>
          <p:cNvPr id="7" name="Slide Number Placeholder 6"/>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920518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l-SI"/>
              <a:t>Kliknite, če želite urediti slog naslova matrice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7" name="Date Placeholder 6"/>
          <p:cNvSpPr>
            <a:spLocks noGrp="1"/>
          </p:cNvSpPr>
          <p:nvPr>
            <p:ph type="dt" sz="half" idx="10"/>
          </p:nvPr>
        </p:nvSpPr>
        <p:spPr/>
        <p:txBody>
          <a:bodyPr/>
          <a:lstStyle/>
          <a:p>
            <a:fld id="{192D0AAC-5663-45FF-87AD-846373802E19}" type="datetimeFigureOut">
              <a:rPr lang="en-SI" smtClean="0"/>
              <a:t>04/25/2025</a:t>
            </a:fld>
            <a:endParaRPr lang="en-SI"/>
          </a:p>
        </p:txBody>
      </p:sp>
      <p:sp>
        <p:nvSpPr>
          <p:cNvPr id="8" name="Footer Placeholder 7"/>
          <p:cNvSpPr>
            <a:spLocks noGrp="1"/>
          </p:cNvSpPr>
          <p:nvPr>
            <p:ph type="ftr" sz="quarter" idx="11"/>
          </p:nvPr>
        </p:nvSpPr>
        <p:spPr/>
        <p:txBody>
          <a:bodyPr/>
          <a:lstStyle/>
          <a:p>
            <a:endParaRPr lang="en-SI"/>
          </a:p>
        </p:txBody>
      </p:sp>
      <p:sp>
        <p:nvSpPr>
          <p:cNvPr id="9" name="Slide Number Placeholder 8"/>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1487416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sl-SI"/>
              <a:t>Kliknite, če želite urediti slog naslova matrice</a:t>
            </a:r>
            <a:endParaRPr lang="en-US" dirty="0"/>
          </a:p>
        </p:txBody>
      </p:sp>
      <p:sp>
        <p:nvSpPr>
          <p:cNvPr id="3" name="Date Placeholder 2"/>
          <p:cNvSpPr>
            <a:spLocks noGrp="1"/>
          </p:cNvSpPr>
          <p:nvPr>
            <p:ph type="dt" sz="half" idx="10"/>
          </p:nvPr>
        </p:nvSpPr>
        <p:spPr/>
        <p:txBody>
          <a:bodyPr/>
          <a:lstStyle/>
          <a:p>
            <a:fld id="{192D0AAC-5663-45FF-87AD-846373802E19}" type="datetimeFigureOut">
              <a:rPr lang="en-SI" smtClean="0"/>
              <a:t>04/25/2025</a:t>
            </a:fld>
            <a:endParaRPr lang="en-SI"/>
          </a:p>
        </p:txBody>
      </p:sp>
      <p:sp>
        <p:nvSpPr>
          <p:cNvPr id="4" name="Footer Placeholder 3"/>
          <p:cNvSpPr>
            <a:spLocks noGrp="1"/>
          </p:cNvSpPr>
          <p:nvPr>
            <p:ph type="ftr" sz="quarter" idx="11"/>
          </p:nvPr>
        </p:nvSpPr>
        <p:spPr/>
        <p:txBody>
          <a:bodyPr/>
          <a:lstStyle/>
          <a:p>
            <a:endParaRPr lang="en-SI"/>
          </a:p>
        </p:txBody>
      </p:sp>
      <p:sp>
        <p:nvSpPr>
          <p:cNvPr id="5" name="Slide Number Placeholder 4"/>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702025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2D0AAC-5663-45FF-87AD-846373802E19}" type="datetimeFigureOut">
              <a:rPr lang="en-SI" smtClean="0"/>
              <a:t>04/25/2025</a:t>
            </a:fld>
            <a:endParaRPr lang="en-SI"/>
          </a:p>
        </p:txBody>
      </p:sp>
      <p:sp>
        <p:nvSpPr>
          <p:cNvPr id="3" name="Footer Placeholder 2"/>
          <p:cNvSpPr>
            <a:spLocks noGrp="1"/>
          </p:cNvSpPr>
          <p:nvPr>
            <p:ph type="ftr" sz="quarter" idx="11"/>
          </p:nvPr>
        </p:nvSpPr>
        <p:spPr/>
        <p:txBody>
          <a:bodyPr/>
          <a:lstStyle/>
          <a:p>
            <a:endParaRPr lang="en-SI"/>
          </a:p>
        </p:txBody>
      </p:sp>
      <p:sp>
        <p:nvSpPr>
          <p:cNvPr id="4" name="Slide Number Placeholder 3"/>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2012045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sl-SI"/>
              <a:t>Kliknite, če želite urediti slog naslova matrice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sl-SI"/>
              <a:t>Kliknite za urejanje slogov besedila matrice</a:t>
            </a:r>
          </a:p>
        </p:txBody>
      </p:sp>
      <p:sp>
        <p:nvSpPr>
          <p:cNvPr id="5" name="Date Placeholder 4"/>
          <p:cNvSpPr>
            <a:spLocks noGrp="1"/>
          </p:cNvSpPr>
          <p:nvPr>
            <p:ph type="dt" sz="half" idx="10"/>
          </p:nvPr>
        </p:nvSpPr>
        <p:spPr/>
        <p:txBody>
          <a:bodyPr/>
          <a:lstStyle/>
          <a:p>
            <a:fld id="{192D0AAC-5663-45FF-87AD-846373802E19}" type="datetimeFigureOut">
              <a:rPr lang="en-SI" smtClean="0"/>
              <a:t>04/25/2025</a:t>
            </a:fld>
            <a:endParaRPr lang="en-SI"/>
          </a:p>
        </p:txBody>
      </p:sp>
      <p:sp>
        <p:nvSpPr>
          <p:cNvPr id="6" name="Footer Placeholder 5"/>
          <p:cNvSpPr>
            <a:spLocks noGrp="1"/>
          </p:cNvSpPr>
          <p:nvPr>
            <p:ph type="ftr" sz="quarter" idx="11"/>
          </p:nvPr>
        </p:nvSpPr>
        <p:spPr/>
        <p:txBody>
          <a:bodyPr/>
          <a:lstStyle/>
          <a:p>
            <a:endParaRPr lang="en-SI"/>
          </a:p>
        </p:txBody>
      </p:sp>
      <p:sp>
        <p:nvSpPr>
          <p:cNvPr id="7" name="Slide Number Placeholder 6"/>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3387931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sl-SI"/>
              <a:t>Kliknite, če želite urediti slog naslova matrice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l-SI"/>
              <a:t>Kliknite ikono, če želite dodati sliko</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Kliknite za urejanje slogov besedila matrice</a:t>
            </a:r>
          </a:p>
        </p:txBody>
      </p:sp>
      <p:sp>
        <p:nvSpPr>
          <p:cNvPr id="5" name="Date Placeholder 4"/>
          <p:cNvSpPr>
            <a:spLocks noGrp="1"/>
          </p:cNvSpPr>
          <p:nvPr>
            <p:ph type="dt" sz="half" idx="10"/>
          </p:nvPr>
        </p:nvSpPr>
        <p:spPr/>
        <p:txBody>
          <a:bodyPr/>
          <a:lstStyle/>
          <a:p>
            <a:fld id="{192D0AAC-5663-45FF-87AD-846373802E19}" type="datetimeFigureOut">
              <a:rPr lang="en-SI" smtClean="0"/>
              <a:t>04/25/2025</a:t>
            </a:fld>
            <a:endParaRPr lang="en-SI"/>
          </a:p>
        </p:txBody>
      </p:sp>
      <p:sp>
        <p:nvSpPr>
          <p:cNvPr id="6" name="Footer Placeholder 5"/>
          <p:cNvSpPr>
            <a:spLocks noGrp="1"/>
          </p:cNvSpPr>
          <p:nvPr>
            <p:ph type="ftr" sz="quarter" idx="11"/>
          </p:nvPr>
        </p:nvSpPr>
        <p:spPr/>
        <p:txBody>
          <a:bodyPr/>
          <a:lstStyle/>
          <a:p>
            <a:endParaRPr lang="en-SI"/>
          </a:p>
        </p:txBody>
      </p:sp>
      <p:sp>
        <p:nvSpPr>
          <p:cNvPr id="7" name="Slide Number Placeholder 6"/>
          <p:cNvSpPr>
            <a:spLocks noGrp="1"/>
          </p:cNvSpPr>
          <p:nvPr>
            <p:ph type="sldNum" sz="quarter" idx="12"/>
          </p:nvPr>
        </p:nvSpPr>
        <p:spPr/>
        <p:txBody>
          <a:bodyPr/>
          <a:lstStyle/>
          <a:p>
            <a:fld id="{5772EEC5-A6C4-4177-87A6-2C2E9A7C7956}" type="slidenum">
              <a:rPr lang="en-SI" smtClean="0"/>
              <a:t>‹#›</a:t>
            </a:fld>
            <a:endParaRPr lang="en-SI"/>
          </a:p>
        </p:txBody>
      </p:sp>
    </p:spTree>
    <p:extLst>
      <p:ext uri="{BB962C8B-B14F-4D97-AF65-F5344CB8AC3E}">
        <p14:creationId xmlns:p14="http://schemas.microsoft.com/office/powerpoint/2010/main" val="1311062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7596"/>
            <a:ext cx="12188825" cy="6866467"/>
            <a:chOff x="0" y="-8467"/>
            <a:chExt cx="12188825" cy="6866467"/>
          </a:xfrm>
        </p:grpSpPr>
        <p:sp>
          <p:nvSpPr>
            <p:cNvPr id="26" name="Rectangle 28"/>
            <p:cNvSpPr/>
            <p:nvPr/>
          </p:nvSpPr>
          <p:spPr>
            <a:xfrm>
              <a:off x="11214100" y="-8467"/>
              <a:ext cx="97472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rgbClr val="17B3F9">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dirty="0"/>
            </a:p>
          </p:txBody>
        </p:sp>
        <p:sp>
          <p:nvSpPr>
            <p:cNvPr id="27" name="Rectangle 29"/>
            <p:cNvSpPr/>
            <p:nvPr/>
          </p:nvSpPr>
          <p:spPr>
            <a:xfrm>
              <a:off x="11353800" y="-8467"/>
              <a:ext cx="835024"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dirty="0"/>
            </a:p>
          </p:txBody>
        </p:sp>
        <p:sp>
          <p:nvSpPr>
            <p:cNvPr id="28" name="Isosceles Triangle 27"/>
            <p:cNvSpPr/>
            <p:nvPr/>
          </p:nvSpPr>
          <p:spPr>
            <a:xfrm>
              <a:off x="10744200" y="3589867"/>
              <a:ext cx="1444625"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sl-SI" dirty="0"/>
            </a:p>
          </p:txBody>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sl-SI" dirty="0"/>
              <a:t>Kliknite, če želite urediti slog naslova matrice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92D0AAC-5663-45FF-87AD-846373802E19}" type="datetimeFigureOut">
              <a:rPr lang="en-SI" smtClean="0"/>
              <a:t>04/25/2025</a:t>
            </a:fld>
            <a:endParaRPr lang="en-SI"/>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SI"/>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772EEC5-A6C4-4177-87A6-2C2E9A7C7956}" type="slidenum">
              <a:rPr lang="en-SI" smtClean="0"/>
              <a:t>‹#›</a:t>
            </a:fld>
            <a:endParaRPr lang="en-SI"/>
          </a:p>
        </p:txBody>
      </p:sp>
    </p:spTree>
    <p:extLst>
      <p:ext uri="{BB962C8B-B14F-4D97-AF65-F5344CB8AC3E}">
        <p14:creationId xmlns:p14="http://schemas.microsoft.com/office/powerpoint/2010/main" val="17115077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41.wmf"/><Relationship Id="rId3" Type="http://schemas.openxmlformats.org/officeDocument/2006/relationships/image" Target="../media/image36.wmf"/><Relationship Id="rId7" Type="http://schemas.openxmlformats.org/officeDocument/2006/relationships/image" Target="../media/image38.wmf"/><Relationship Id="rId12" Type="http://schemas.openxmlformats.org/officeDocument/2006/relationships/oleObject" Target="../embeddings/oleObject6.bin"/><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oleObject" Target="../embeddings/oleObject3.bin"/><Relationship Id="rId11" Type="http://schemas.openxmlformats.org/officeDocument/2006/relationships/image" Target="../media/image40.wmf"/><Relationship Id="rId5" Type="http://schemas.openxmlformats.org/officeDocument/2006/relationships/image" Target="../media/image37.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39.wmf"/></Relationships>
</file>

<file path=ppt/slides/_rels/slide32.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oleObject" Target="../embeddings/oleObject7.bin"/><Relationship Id="rId1" Type="http://schemas.openxmlformats.org/officeDocument/2006/relationships/slideLayout" Target="../slideLayouts/slideLayout2.xml"/><Relationship Id="rId5" Type="http://schemas.openxmlformats.org/officeDocument/2006/relationships/image" Target="../media/image43.wmf"/><Relationship Id="rId4" Type="http://schemas.openxmlformats.org/officeDocument/2006/relationships/oleObject" Target="../embeddings/oleObject8.bin"/></Relationships>
</file>

<file path=ppt/slides/_rels/slide33.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youtube.com/watch?v=0Deft6F-6N4"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AE0F2-AB8B-4485-AFE8-29E1A47A6A1E}"/>
              </a:ext>
            </a:extLst>
          </p:cNvPr>
          <p:cNvSpPr>
            <a:spLocks noGrp="1"/>
          </p:cNvSpPr>
          <p:nvPr>
            <p:ph type="ctrTitle"/>
          </p:nvPr>
        </p:nvSpPr>
        <p:spPr>
          <a:xfrm>
            <a:off x="1507067" y="1104900"/>
            <a:ext cx="7766936" cy="1786639"/>
          </a:xfrm>
        </p:spPr>
        <p:txBody>
          <a:bodyPr anchor="b">
            <a:normAutofit/>
          </a:bodyPr>
          <a:lstStyle/>
          <a:p>
            <a:r>
              <a:rPr lang="en-US"/>
              <a:t>Mechatronic actuators</a:t>
            </a:r>
            <a:endParaRPr lang="en-SI" dirty="0"/>
          </a:p>
        </p:txBody>
      </p:sp>
      <p:sp>
        <p:nvSpPr>
          <p:cNvPr id="3" name="Subtitle 2">
            <a:extLst>
              <a:ext uri="{FF2B5EF4-FFF2-40B4-BE49-F238E27FC236}">
                <a16:creationId xmlns:a16="http://schemas.microsoft.com/office/drawing/2014/main" id="{551FED17-7DA9-47BE-A9B9-A9A4E1185C33}"/>
              </a:ext>
            </a:extLst>
          </p:cNvPr>
          <p:cNvSpPr>
            <a:spLocks noGrp="1"/>
          </p:cNvSpPr>
          <p:nvPr>
            <p:ph type="subTitle" idx="1"/>
          </p:nvPr>
        </p:nvSpPr>
        <p:spPr>
          <a:xfrm>
            <a:off x="1507067" y="2891539"/>
            <a:ext cx="7766936" cy="602390"/>
          </a:xfrm>
        </p:spPr>
        <p:txBody>
          <a:bodyPr anchor="t">
            <a:normAutofit/>
          </a:bodyPr>
          <a:lstStyle/>
          <a:p>
            <a:r>
              <a:rPr lang="en-US"/>
              <a:t>Pneumatic and hydraulic</a:t>
            </a:r>
            <a:endParaRPr lang="en-SI"/>
          </a:p>
        </p:txBody>
      </p:sp>
      <p:sp>
        <p:nvSpPr>
          <p:cNvPr id="4" name="TextBox 2">
            <a:extLst>
              <a:ext uri="{FF2B5EF4-FFF2-40B4-BE49-F238E27FC236}">
                <a16:creationId xmlns:a16="http://schemas.microsoft.com/office/drawing/2014/main" id="{EA19D41B-5CFF-FE75-B64F-229B1DB12299}"/>
              </a:ext>
            </a:extLst>
          </p:cNvPr>
          <p:cNvSpPr txBox="1"/>
          <p:nvPr/>
        </p:nvSpPr>
        <p:spPr>
          <a:xfrm>
            <a:off x="262759" y="3905770"/>
            <a:ext cx="6096000" cy="1169551"/>
          </a:xfrm>
          <a:prstGeom prst="rect">
            <a:avLst/>
          </a:prstGeom>
          <a:solidFill>
            <a:schemeClr val="bg1"/>
          </a:solidFill>
        </p:spPr>
        <p:txBody>
          <a:bodyPr wrap="square">
            <a:spAutoFit/>
          </a:bodyPr>
          <a:lstStyle>
            <a:defPPr marR="0" lvl="0" algn="l" rtl="0">
              <a:lnSpc>
                <a:spcPct val="100000"/>
              </a:lnSpc>
              <a:spcBef>
                <a:spcPts val="0"/>
              </a:spcBef>
              <a:spcAft>
                <a:spcPts val="0"/>
              </a:spcAft>
              <a:defRPr lang="en-US"/>
            </a:defPPr>
            <a:lvl1pPr marL="0" marR="0" lvl="0"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1pPr>
            <a:lvl2pPr marL="457200" marR="0" lvl="1"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2pPr>
            <a:lvl3pPr marL="914400" marR="0" lvl="2"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3pPr>
            <a:lvl4pPr marL="1371600" marR="0" lvl="3"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4pPr>
            <a:lvl5pPr marL="1828800" marR="0" lvl="4"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5pPr>
            <a:lvl6pPr marL="2286000" marR="0" lvl="5"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6pPr>
            <a:lvl7pPr marL="2743200" marR="0" lvl="6"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7pPr>
            <a:lvl8pPr marL="3200400" marR="0" lvl="7"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8pPr>
            <a:lvl9pPr marL="3657600" marR="0" lvl="8" algn="l" defTabSz="457200" rtl="0" eaLnBrk="1" latinLnBrk="0" hangingPunct="1">
              <a:lnSpc>
                <a:spcPct val="100000"/>
              </a:lnSpc>
              <a:spcBef>
                <a:spcPts val="0"/>
              </a:spcBef>
              <a:spcAft>
                <a:spcPts val="0"/>
              </a:spcAft>
              <a:buClr>
                <a:srgbClr val="000000"/>
              </a:buClr>
              <a:buFont typeface="Arial"/>
              <a:defRPr sz="1400" b="0" i="0" u="none" strike="noStrike" kern="1200" cap="none">
                <a:solidFill>
                  <a:srgbClr val="000000"/>
                </a:solidFill>
                <a:latin typeface="Arial"/>
                <a:ea typeface="Arial"/>
                <a:cs typeface="Arial"/>
                <a:sym typeface="Arial"/>
              </a:defRPr>
            </a:lvl9pPr>
          </a:lstStyle>
          <a:p>
            <a:r>
              <a:rPr lang="en-GB" dirty="0"/>
              <a:t>Disclaimer: 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Tree>
    <p:extLst>
      <p:ext uri="{BB962C8B-B14F-4D97-AF65-F5344CB8AC3E}">
        <p14:creationId xmlns:p14="http://schemas.microsoft.com/office/powerpoint/2010/main" val="15172987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E7835-41CE-4BBC-A6B7-29BE0B4809D5}"/>
              </a:ext>
            </a:extLst>
          </p:cNvPr>
          <p:cNvSpPr>
            <a:spLocks noGrp="1"/>
          </p:cNvSpPr>
          <p:nvPr>
            <p:ph type="title"/>
          </p:nvPr>
        </p:nvSpPr>
        <p:spPr/>
        <p:txBody>
          <a:bodyPr/>
          <a:lstStyle/>
          <a:p>
            <a:r>
              <a:rPr lang="en-US" dirty="0"/>
              <a:t>Gear rotary actuator</a:t>
            </a:r>
            <a:endParaRPr lang="en-SI" dirty="0"/>
          </a:p>
        </p:txBody>
      </p:sp>
      <p:sp>
        <p:nvSpPr>
          <p:cNvPr id="5" name="Content Placeholder 4">
            <a:extLst>
              <a:ext uri="{FF2B5EF4-FFF2-40B4-BE49-F238E27FC236}">
                <a16:creationId xmlns:a16="http://schemas.microsoft.com/office/drawing/2014/main" id="{252B3FDF-C51C-4512-A510-1DDD79C0612E}"/>
              </a:ext>
            </a:extLst>
          </p:cNvPr>
          <p:cNvSpPr>
            <a:spLocks noGrp="1"/>
          </p:cNvSpPr>
          <p:nvPr>
            <p:ph idx="1"/>
          </p:nvPr>
        </p:nvSpPr>
        <p:spPr/>
        <p:txBody>
          <a:bodyPr/>
          <a:lstStyle/>
          <a:p>
            <a:endParaRPr lang="en-SI"/>
          </a:p>
        </p:txBody>
      </p:sp>
      <p:pic>
        <p:nvPicPr>
          <p:cNvPr id="6" name="Picture 5">
            <a:extLst>
              <a:ext uri="{FF2B5EF4-FFF2-40B4-BE49-F238E27FC236}">
                <a16:creationId xmlns:a16="http://schemas.microsoft.com/office/drawing/2014/main" id="{3BFC0D39-7B39-457B-A295-F19F7CCD489A}"/>
              </a:ext>
            </a:extLst>
          </p:cNvPr>
          <p:cNvPicPr>
            <a:picLocks noChangeAspect="1"/>
          </p:cNvPicPr>
          <p:nvPr/>
        </p:nvPicPr>
        <p:blipFill>
          <a:blip r:embed="rId2"/>
          <a:stretch>
            <a:fillRect/>
          </a:stretch>
        </p:blipFill>
        <p:spPr>
          <a:xfrm>
            <a:off x="1120367" y="2561743"/>
            <a:ext cx="4701852" cy="3117939"/>
          </a:xfrm>
          <a:prstGeom prst="rect">
            <a:avLst/>
          </a:prstGeom>
        </p:spPr>
      </p:pic>
    </p:spTree>
    <p:extLst>
      <p:ext uri="{BB962C8B-B14F-4D97-AF65-F5344CB8AC3E}">
        <p14:creationId xmlns:p14="http://schemas.microsoft.com/office/powerpoint/2010/main" val="4225587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C1DAD-04CD-405A-9FA6-908E8148334B}"/>
              </a:ext>
            </a:extLst>
          </p:cNvPr>
          <p:cNvSpPr>
            <a:spLocks noGrp="1"/>
          </p:cNvSpPr>
          <p:nvPr>
            <p:ph type="title"/>
          </p:nvPr>
        </p:nvSpPr>
        <p:spPr/>
        <p:txBody>
          <a:bodyPr/>
          <a:lstStyle/>
          <a:p>
            <a:r>
              <a:rPr lang="en-US" dirty="0"/>
              <a:t>Turbine</a:t>
            </a:r>
            <a:endParaRPr lang="en-SI" dirty="0"/>
          </a:p>
        </p:txBody>
      </p:sp>
      <p:pic>
        <p:nvPicPr>
          <p:cNvPr id="4" name="Content Placeholder 3">
            <a:extLst>
              <a:ext uri="{FF2B5EF4-FFF2-40B4-BE49-F238E27FC236}">
                <a16:creationId xmlns:a16="http://schemas.microsoft.com/office/drawing/2014/main" id="{37C66CA4-5F76-4FA5-B1BE-BDC82FAAD3F3}"/>
              </a:ext>
            </a:extLst>
          </p:cNvPr>
          <p:cNvPicPr>
            <a:picLocks noGrp="1" noChangeAspect="1"/>
          </p:cNvPicPr>
          <p:nvPr>
            <p:ph idx="1"/>
          </p:nvPr>
        </p:nvPicPr>
        <p:blipFill>
          <a:blip r:embed="rId2"/>
          <a:stretch>
            <a:fillRect/>
          </a:stretch>
        </p:blipFill>
        <p:spPr>
          <a:xfrm>
            <a:off x="1184893" y="2439151"/>
            <a:ext cx="5314950" cy="3286125"/>
          </a:xfrm>
          <a:prstGeom prst="rect">
            <a:avLst/>
          </a:prstGeom>
        </p:spPr>
      </p:pic>
      <p:pic>
        <p:nvPicPr>
          <p:cNvPr id="1026" name="Picture 2" descr="http://3.bp.blogspot.com/-vEL764uoso4/U8bhGGFAVAI/AAAAAAAABD4/Q8G3USauO9E/s1600/turbine+head.jpg">
            <a:extLst>
              <a:ext uri="{FF2B5EF4-FFF2-40B4-BE49-F238E27FC236}">
                <a16:creationId xmlns:a16="http://schemas.microsoft.com/office/drawing/2014/main" id="{6F869901-7115-4A75-827E-65B1CC0A37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0556" y="3022207"/>
            <a:ext cx="2266950" cy="2019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78411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6BCD3-64AF-4BC3-8714-03E756F80F47}"/>
              </a:ext>
            </a:extLst>
          </p:cNvPr>
          <p:cNvSpPr>
            <a:spLocks noGrp="1"/>
          </p:cNvSpPr>
          <p:nvPr>
            <p:ph type="title"/>
          </p:nvPr>
        </p:nvSpPr>
        <p:spPr/>
        <p:txBody>
          <a:bodyPr/>
          <a:lstStyle/>
          <a:p>
            <a:r>
              <a:rPr lang="en-US" dirty="0"/>
              <a:t>Piston</a:t>
            </a:r>
            <a:endParaRPr lang="en-SI" dirty="0"/>
          </a:p>
        </p:txBody>
      </p:sp>
      <p:pic>
        <p:nvPicPr>
          <p:cNvPr id="4" name="Content Placeholder 3">
            <a:extLst>
              <a:ext uri="{FF2B5EF4-FFF2-40B4-BE49-F238E27FC236}">
                <a16:creationId xmlns:a16="http://schemas.microsoft.com/office/drawing/2014/main" id="{D2E7E350-F5FC-4F74-A1D4-A6B32E5C524E}"/>
              </a:ext>
            </a:extLst>
          </p:cNvPr>
          <p:cNvPicPr>
            <a:picLocks noGrp="1" noChangeAspect="1"/>
          </p:cNvPicPr>
          <p:nvPr>
            <p:ph idx="1"/>
          </p:nvPr>
        </p:nvPicPr>
        <p:blipFill>
          <a:blip r:embed="rId2"/>
          <a:stretch>
            <a:fillRect/>
          </a:stretch>
        </p:blipFill>
        <p:spPr>
          <a:xfrm>
            <a:off x="1079317" y="2503213"/>
            <a:ext cx="4943475" cy="3133725"/>
          </a:xfrm>
          <a:prstGeom prst="rect">
            <a:avLst/>
          </a:prstGeom>
        </p:spPr>
      </p:pic>
    </p:spTree>
    <p:extLst>
      <p:ext uri="{BB962C8B-B14F-4D97-AF65-F5344CB8AC3E}">
        <p14:creationId xmlns:p14="http://schemas.microsoft.com/office/powerpoint/2010/main" val="2890024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05F928-FFFE-4AE5-B454-5C4E8F6A4106}"/>
              </a:ext>
            </a:extLst>
          </p:cNvPr>
          <p:cNvSpPr>
            <a:spLocks noGrp="1"/>
          </p:cNvSpPr>
          <p:nvPr>
            <p:ph type="title"/>
          </p:nvPr>
        </p:nvSpPr>
        <p:spPr/>
        <p:txBody>
          <a:bodyPr/>
          <a:lstStyle/>
          <a:p>
            <a:r>
              <a:rPr lang="en-US" dirty="0"/>
              <a:t>Pneumatic Gripper</a:t>
            </a:r>
            <a:endParaRPr lang="en-SI" dirty="0"/>
          </a:p>
        </p:txBody>
      </p:sp>
      <p:sp>
        <p:nvSpPr>
          <p:cNvPr id="3" name="Content Placeholder 2">
            <a:extLst>
              <a:ext uri="{FF2B5EF4-FFF2-40B4-BE49-F238E27FC236}">
                <a16:creationId xmlns:a16="http://schemas.microsoft.com/office/drawing/2014/main" id="{EB59F055-E979-498E-9A2E-5A89E8D9F8BC}"/>
              </a:ext>
            </a:extLst>
          </p:cNvPr>
          <p:cNvSpPr>
            <a:spLocks noGrp="1"/>
          </p:cNvSpPr>
          <p:nvPr>
            <p:ph idx="1"/>
          </p:nvPr>
        </p:nvSpPr>
        <p:spPr>
          <a:xfrm>
            <a:off x="838200" y="1825625"/>
            <a:ext cx="5166090" cy="4351338"/>
          </a:xfrm>
        </p:spPr>
        <p:txBody>
          <a:bodyPr/>
          <a:lstStyle/>
          <a:p>
            <a:r>
              <a:rPr lang="en-US" dirty="0"/>
              <a:t>Involves linear or angular motion</a:t>
            </a:r>
          </a:p>
          <a:p>
            <a:r>
              <a:rPr lang="en-US" dirty="0"/>
              <a:t>Often used to pick and place objects</a:t>
            </a:r>
          </a:p>
          <a:p>
            <a:r>
              <a:rPr lang="en-US" dirty="0"/>
              <a:t>Generally has fully open and fully closed settings and does not have control to go to intermediate positions</a:t>
            </a:r>
          </a:p>
          <a:p>
            <a:pPr marL="0" indent="0">
              <a:buNone/>
            </a:pPr>
            <a:endParaRPr lang="en-US" dirty="0"/>
          </a:p>
        </p:txBody>
      </p:sp>
      <p:pic>
        <p:nvPicPr>
          <p:cNvPr id="4" name="Picture 3">
            <a:extLst>
              <a:ext uri="{FF2B5EF4-FFF2-40B4-BE49-F238E27FC236}">
                <a16:creationId xmlns:a16="http://schemas.microsoft.com/office/drawing/2014/main" id="{FC35A214-30A9-4E81-A90D-8754E5567B8A}"/>
              </a:ext>
            </a:extLst>
          </p:cNvPr>
          <p:cNvPicPr>
            <a:picLocks noChangeAspect="1"/>
          </p:cNvPicPr>
          <p:nvPr/>
        </p:nvPicPr>
        <p:blipFill>
          <a:blip r:embed="rId2"/>
          <a:stretch>
            <a:fillRect/>
          </a:stretch>
        </p:blipFill>
        <p:spPr>
          <a:xfrm>
            <a:off x="5998678" y="857601"/>
            <a:ext cx="4910180" cy="5319362"/>
          </a:xfrm>
          <a:prstGeom prst="rect">
            <a:avLst/>
          </a:prstGeom>
        </p:spPr>
      </p:pic>
    </p:spTree>
    <p:extLst>
      <p:ext uri="{BB962C8B-B14F-4D97-AF65-F5344CB8AC3E}">
        <p14:creationId xmlns:p14="http://schemas.microsoft.com/office/powerpoint/2010/main" val="6111369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09852-6E97-4883-9A84-6D87A19DB7A8}"/>
              </a:ext>
            </a:extLst>
          </p:cNvPr>
          <p:cNvSpPr>
            <a:spLocks noGrp="1"/>
          </p:cNvSpPr>
          <p:nvPr>
            <p:ph type="title"/>
          </p:nvPr>
        </p:nvSpPr>
        <p:spPr/>
        <p:txBody>
          <a:bodyPr/>
          <a:lstStyle/>
          <a:p>
            <a:r>
              <a:rPr lang="en-US" dirty="0"/>
              <a:t>Working Principles (Grippers)</a:t>
            </a:r>
            <a:endParaRPr lang="en-SI" dirty="0"/>
          </a:p>
        </p:txBody>
      </p:sp>
      <p:sp>
        <p:nvSpPr>
          <p:cNvPr id="3" name="Content Placeholder 2">
            <a:extLst>
              <a:ext uri="{FF2B5EF4-FFF2-40B4-BE49-F238E27FC236}">
                <a16:creationId xmlns:a16="http://schemas.microsoft.com/office/drawing/2014/main" id="{D6D513D8-16E0-452F-B294-EA9816D295C9}"/>
              </a:ext>
            </a:extLst>
          </p:cNvPr>
          <p:cNvSpPr>
            <a:spLocks noGrp="1"/>
          </p:cNvSpPr>
          <p:nvPr>
            <p:ph idx="1"/>
          </p:nvPr>
        </p:nvSpPr>
        <p:spPr/>
        <p:txBody>
          <a:bodyPr/>
          <a:lstStyle/>
          <a:p>
            <a:r>
              <a:rPr lang="en-US" dirty="0"/>
              <a:t>Converts potential pneumatic energy into mechanical energy</a:t>
            </a:r>
          </a:p>
          <a:p>
            <a:r>
              <a:rPr lang="en-US" dirty="0"/>
              <a:t>Creates either linear or angular motion of gripper fingers</a:t>
            </a:r>
          </a:p>
          <a:p>
            <a:r>
              <a:rPr lang="en-US" dirty="0"/>
              <a:t>Forces are proportional to pressure and area.</a:t>
            </a:r>
            <a:endParaRPr lang="en-SI" dirty="0"/>
          </a:p>
        </p:txBody>
      </p:sp>
    </p:spTree>
    <p:extLst>
      <p:ext uri="{BB962C8B-B14F-4D97-AF65-F5344CB8AC3E}">
        <p14:creationId xmlns:p14="http://schemas.microsoft.com/office/powerpoint/2010/main" val="3598001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6FDA2-4E3F-4908-ACFD-FA8210A6D63E}"/>
              </a:ext>
            </a:extLst>
          </p:cNvPr>
          <p:cNvSpPr>
            <a:spLocks noGrp="1"/>
          </p:cNvSpPr>
          <p:nvPr>
            <p:ph type="title"/>
          </p:nvPr>
        </p:nvSpPr>
        <p:spPr/>
        <p:txBody>
          <a:bodyPr/>
          <a:lstStyle/>
          <a:p>
            <a:r>
              <a:rPr lang="en-US" dirty="0"/>
              <a:t>Pneumatic Control Valve</a:t>
            </a:r>
            <a:endParaRPr lang="en-SI" dirty="0"/>
          </a:p>
        </p:txBody>
      </p:sp>
      <p:sp>
        <p:nvSpPr>
          <p:cNvPr id="3" name="Content Placeholder 2">
            <a:extLst>
              <a:ext uri="{FF2B5EF4-FFF2-40B4-BE49-F238E27FC236}">
                <a16:creationId xmlns:a16="http://schemas.microsoft.com/office/drawing/2014/main" id="{60D2C448-DA73-45B9-98B3-E5682DBE482B}"/>
              </a:ext>
            </a:extLst>
          </p:cNvPr>
          <p:cNvSpPr>
            <a:spLocks noGrp="1"/>
          </p:cNvSpPr>
          <p:nvPr>
            <p:ph idx="1"/>
          </p:nvPr>
        </p:nvSpPr>
        <p:spPr>
          <a:xfrm>
            <a:off x="838200" y="1825625"/>
            <a:ext cx="4138402" cy="4351338"/>
          </a:xfrm>
        </p:spPr>
        <p:txBody>
          <a:bodyPr/>
          <a:lstStyle/>
          <a:p>
            <a:r>
              <a:rPr lang="en-US" dirty="0"/>
              <a:t>Uses air pressure to open and close the valve.</a:t>
            </a:r>
          </a:p>
          <a:p>
            <a:r>
              <a:rPr lang="en-US" dirty="0"/>
              <a:t>Used in conjunction with an electronic controller</a:t>
            </a:r>
          </a:p>
          <a:p>
            <a:pPr marL="0" indent="0">
              <a:buNone/>
            </a:pPr>
            <a:endParaRPr lang="en-US" dirty="0"/>
          </a:p>
          <a:p>
            <a:pPr marL="0" indent="0">
              <a:buNone/>
            </a:pPr>
            <a:endParaRPr lang="en-SI" dirty="0"/>
          </a:p>
        </p:txBody>
      </p:sp>
      <p:pic>
        <p:nvPicPr>
          <p:cNvPr id="5" name="Picture 4">
            <a:extLst>
              <a:ext uri="{FF2B5EF4-FFF2-40B4-BE49-F238E27FC236}">
                <a16:creationId xmlns:a16="http://schemas.microsoft.com/office/drawing/2014/main" id="{17BC5875-90E2-4660-A282-73263076F40B}"/>
              </a:ext>
            </a:extLst>
          </p:cNvPr>
          <p:cNvPicPr>
            <a:picLocks noChangeAspect="1"/>
          </p:cNvPicPr>
          <p:nvPr/>
        </p:nvPicPr>
        <p:blipFill>
          <a:blip r:embed="rId2"/>
          <a:stretch>
            <a:fillRect/>
          </a:stretch>
        </p:blipFill>
        <p:spPr>
          <a:xfrm>
            <a:off x="4529040" y="2171700"/>
            <a:ext cx="6981825" cy="4076700"/>
          </a:xfrm>
          <a:prstGeom prst="rect">
            <a:avLst/>
          </a:prstGeom>
        </p:spPr>
      </p:pic>
    </p:spTree>
    <p:extLst>
      <p:ext uri="{BB962C8B-B14F-4D97-AF65-F5344CB8AC3E}">
        <p14:creationId xmlns:p14="http://schemas.microsoft.com/office/powerpoint/2010/main" val="33092808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CD776-DD6D-4B5C-B334-125799111ECE}"/>
              </a:ext>
            </a:extLst>
          </p:cNvPr>
          <p:cNvSpPr>
            <a:spLocks noGrp="1"/>
          </p:cNvSpPr>
          <p:nvPr>
            <p:ph type="title"/>
          </p:nvPr>
        </p:nvSpPr>
        <p:spPr/>
        <p:txBody>
          <a:bodyPr/>
          <a:lstStyle/>
          <a:p>
            <a:r>
              <a:rPr lang="en-US" dirty="0"/>
              <a:t>Working Principles (Control Valve)</a:t>
            </a:r>
            <a:endParaRPr lang="en-SI" dirty="0"/>
          </a:p>
        </p:txBody>
      </p:sp>
      <p:sp>
        <p:nvSpPr>
          <p:cNvPr id="3" name="Content Placeholder 2">
            <a:extLst>
              <a:ext uri="{FF2B5EF4-FFF2-40B4-BE49-F238E27FC236}">
                <a16:creationId xmlns:a16="http://schemas.microsoft.com/office/drawing/2014/main" id="{60950BBC-BFD0-49D0-BA17-1144FB0D51CF}"/>
              </a:ext>
            </a:extLst>
          </p:cNvPr>
          <p:cNvSpPr>
            <a:spLocks noGrp="1"/>
          </p:cNvSpPr>
          <p:nvPr>
            <p:ph idx="1"/>
          </p:nvPr>
        </p:nvSpPr>
        <p:spPr/>
        <p:txBody>
          <a:bodyPr/>
          <a:lstStyle/>
          <a:p>
            <a:r>
              <a:rPr lang="en-US" dirty="0"/>
              <a:t>Operates by a combination of force from the air and an opposing spring force. The actuator positions the control valve by transmitting its motion through the stem.</a:t>
            </a:r>
            <a:endParaRPr lang="en-SI" dirty="0"/>
          </a:p>
        </p:txBody>
      </p:sp>
    </p:spTree>
    <p:extLst>
      <p:ext uri="{BB962C8B-B14F-4D97-AF65-F5344CB8AC3E}">
        <p14:creationId xmlns:p14="http://schemas.microsoft.com/office/powerpoint/2010/main" val="38744101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8F31D-1995-4941-95C0-8024059778AF}"/>
              </a:ext>
            </a:extLst>
          </p:cNvPr>
          <p:cNvSpPr>
            <a:spLocks noGrp="1"/>
          </p:cNvSpPr>
          <p:nvPr>
            <p:ph type="title"/>
          </p:nvPr>
        </p:nvSpPr>
        <p:spPr/>
        <p:txBody>
          <a:bodyPr/>
          <a:lstStyle/>
          <a:p>
            <a:r>
              <a:rPr lang="en-US" dirty="0"/>
              <a:t>Major Specifications</a:t>
            </a:r>
            <a:endParaRPr lang="en-SI" dirty="0"/>
          </a:p>
        </p:txBody>
      </p:sp>
      <p:sp>
        <p:nvSpPr>
          <p:cNvPr id="3" name="Content Placeholder 2">
            <a:extLst>
              <a:ext uri="{FF2B5EF4-FFF2-40B4-BE49-F238E27FC236}">
                <a16:creationId xmlns:a16="http://schemas.microsoft.com/office/drawing/2014/main" id="{98202806-A032-42A2-8574-7A531FBAD5F5}"/>
              </a:ext>
            </a:extLst>
          </p:cNvPr>
          <p:cNvSpPr>
            <a:spLocks noGrp="1"/>
          </p:cNvSpPr>
          <p:nvPr>
            <p:ph idx="1"/>
          </p:nvPr>
        </p:nvSpPr>
        <p:spPr/>
        <p:txBody>
          <a:bodyPr/>
          <a:lstStyle/>
          <a:p>
            <a:r>
              <a:rPr lang="en-US" dirty="0"/>
              <a:t>Required Air Flow Rate</a:t>
            </a:r>
          </a:p>
          <a:p>
            <a:r>
              <a:rPr lang="en-US" dirty="0"/>
              <a:t>Max Pressure/Required Pressure</a:t>
            </a:r>
          </a:p>
          <a:p>
            <a:r>
              <a:rPr lang="en-US" dirty="0"/>
              <a:t>Capable Force</a:t>
            </a:r>
          </a:p>
          <a:p>
            <a:r>
              <a:rPr lang="en-US" dirty="0"/>
              <a:t>Capable Torque</a:t>
            </a:r>
          </a:p>
          <a:p>
            <a:r>
              <a:rPr lang="en-US" dirty="0"/>
              <a:t>Max RPM</a:t>
            </a:r>
          </a:p>
          <a:p>
            <a:r>
              <a:rPr lang="en-US" dirty="0"/>
              <a:t>Linear Velocity</a:t>
            </a:r>
            <a:endParaRPr lang="en-SI" dirty="0"/>
          </a:p>
        </p:txBody>
      </p:sp>
    </p:spTree>
    <p:extLst>
      <p:ext uri="{BB962C8B-B14F-4D97-AF65-F5344CB8AC3E}">
        <p14:creationId xmlns:p14="http://schemas.microsoft.com/office/powerpoint/2010/main" val="3482640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DCEAE-EDB8-4CFB-8C40-A105EAF3E76C}"/>
              </a:ext>
            </a:extLst>
          </p:cNvPr>
          <p:cNvSpPr>
            <a:spLocks noGrp="1"/>
          </p:cNvSpPr>
          <p:nvPr>
            <p:ph type="title"/>
          </p:nvPr>
        </p:nvSpPr>
        <p:spPr/>
        <p:txBody>
          <a:bodyPr/>
          <a:lstStyle/>
          <a:p>
            <a:r>
              <a:rPr lang="en-US" dirty="0"/>
              <a:t>Limitations</a:t>
            </a:r>
            <a:endParaRPr lang="en-SI" dirty="0"/>
          </a:p>
        </p:txBody>
      </p:sp>
      <p:sp>
        <p:nvSpPr>
          <p:cNvPr id="3" name="Content Placeholder 2">
            <a:extLst>
              <a:ext uri="{FF2B5EF4-FFF2-40B4-BE49-F238E27FC236}">
                <a16:creationId xmlns:a16="http://schemas.microsoft.com/office/drawing/2014/main" id="{11BB60DC-9BFB-40AD-91FE-29D6D3A7DEE1}"/>
              </a:ext>
            </a:extLst>
          </p:cNvPr>
          <p:cNvSpPr>
            <a:spLocks noGrp="1"/>
          </p:cNvSpPr>
          <p:nvPr>
            <p:ph idx="1"/>
          </p:nvPr>
        </p:nvSpPr>
        <p:spPr/>
        <p:txBody>
          <a:bodyPr/>
          <a:lstStyle/>
          <a:p>
            <a:r>
              <a:rPr lang="en-US" dirty="0"/>
              <a:t>Compressibility of air makes movement and positioning imprecise</a:t>
            </a:r>
          </a:p>
          <a:p>
            <a:r>
              <a:rPr lang="en-US" dirty="0"/>
              <a:t>Not capable of heavy work (250psi vs. 10,000 psi) (20bar vs 700bar)</a:t>
            </a:r>
          </a:p>
        </p:txBody>
      </p:sp>
    </p:spTree>
    <p:extLst>
      <p:ext uri="{BB962C8B-B14F-4D97-AF65-F5344CB8AC3E}">
        <p14:creationId xmlns:p14="http://schemas.microsoft.com/office/powerpoint/2010/main" val="19115568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B008C-0AE1-4CA4-9AC7-6A812EEBD658}"/>
              </a:ext>
            </a:extLst>
          </p:cNvPr>
          <p:cNvSpPr>
            <a:spLocks noGrp="1"/>
          </p:cNvSpPr>
          <p:nvPr>
            <p:ph type="title"/>
          </p:nvPr>
        </p:nvSpPr>
        <p:spPr/>
        <p:txBody>
          <a:bodyPr/>
          <a:lstStyle/>
          <a:p>
            <a:r>
              <a:rPr lang="en-US" dirty="0"/>
              <a:t>Pneumatic actuator as part of a system</a:t>
            </a:r>
            <a:endParaRPr lang="en-SI" dirty="0"/>
          </a:p>
        </p:txBody>
      </p:sp>
      <p:pic>
        <p:nvPicPr>
          <p:cNvPr id="8" name="Content Placeholder 7">
            <a:extLst>
              <a:ext uri="{FF2B5EF4-FFF2-40B4-BE49-F238E27FC236}">
                <a16:creationId xmlns:a16="http://schemas.microsoft.com/office/drawing/2014/main" id="{E3F9E44C-EFF6-40D7-8A5E-2CC97F0A13F9}"/>
              </a:ext>
            </a:extLst>
          </p:cNvPr>
          <p:cNvPicPr>
            <a:picLocks noGrp="1" noChangeAspect="1"/>
          </p:cNvPicPr>
          <p:nvPr>
            <p:ph idx="1"/>
          </p:nvPr>
        </p:nvPicPr>
        <p:blipFill>
          <a:blip r:embed="rId2"/>
          <a:stretch>
            <a:fillRect/>
          </a:stretch>
        </p:blipFill>
        <p:spPr>
          <a:xfrm>
            <a:off x="205496" y="4102115"/>
            <a:ext cx="5937033" cy="2576007"/>
          </a:xfrm>
          <a:prstGeom prst="rect">
            <a:avLst/>
          </a:prstGeom>
        </p:spPr>
      </p:pic>
      <p:pic>
        <p:nvPicPr>
          <p:cNvPr id="7" name="Picture 6">
            <a:extLst>
              <a:ext uri="{FF2B5EF4-FFF2-40B4-BE49-F238E27FC236}">
                <a16:creationId xmlns:a16="http://schemas.microsoft.com/office/drawing/2014/main" id="{CBFC7DC3-BDF4-4AF2-AD41-89C9D4FEA275}"/>
              </a:ext>
            </a:extLst>
          </p:cNvPr>
          <p:cNvPicPr>
            <a:picLocks noChangeAspect="1"/>
          </p:cNvPicPr>
          <p:nvPr/>
        </p:nvPicPr>
        <p:blipFill>
          <a:blip r:embed="rId3"/>
          <a:stretch>
            <a:fillRect/>
          </a:stretch>
        </p:blipFill>
        <p:spPr>
          <a:xfrm>
            <a:off x="343279" y="1894905"/>
            <a:ext cx="3648075" cy="1152525"/>
          </a:xfrm>
          <a:prstGeom prst="rect">
            <a:avLst/>
          </a:prstGeom>
        </p:spPr>
      </p:pic>
      <p:pic>
        <p:nvPicPr>
          <p:cNvPr id="9" name="Picture 8">
            <a:extLst>
              <a:ext uri="{FF2B5EF4-FFF2-40B4-BE49-F238E27FC236}">
                <a16:creationId xmlns:a16="http://schemas.microsoft.com/office/drawing/2014/main" id="{1742AF68-0728-4E0C-AACE-3EB6DFE9C6E5}"/>
              </a:ext>
            </a:extLst>
          </p:cNvPr>
          <p:cNvPicPr>
            <a:picLocks noChangeAspect="1"/>
          </p:cNvPicPr>
          <p:nvPr/>
        </p:nvPicPr>
        <p:blipFill>
          <a:blip r:embed="rId4"/>
          <a:stretch>
            <a:fillRect/>
          </a:stretch>
        </p:blipFill>
        <p:spPr>
          <a:xfrm>
            <a:off x="7857683" y="1810112"/>
            <a:ext cx="3496117" cy="4965114"/>
          </a:xfrm>
          <a:prstGeom prst="rect">
            <a:avLst/>
          </a:prstGeom>
        </p:spPr>
      </p:pic>
    </p:spTree>
    <p:extLst>
      <p:ext uri="{BB962C8B-B14F-4D97-AF65-F5344CB8AC3E}">
        <p14:creationId xmlns:p14="http://schemas.microsoft.com/office/powerpoint/2010/main" val="645162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30535-CF38-4124-AE64-51F3F9B461EF}"/>
              </a:ext>
            </a:extLst>
          </p:cNvPr>
          <p:cNvSpPr>
            <a:spLocks noGrp="1"/>
          </p:cNvSpPr>
          <p:nvPr>
            <p:ph type="title"/>
          </p:nvPr>
        </p:nvSpPr>
        <p:spPr/>
        <p:txBody>
          <a:bodyPr/>
          <a:lstStyle/>
          <a:p>
            <a:r>
              <a:rPr lang="en-US" dirty="0" err="1"/>
              <a:t>Pmenumatic</a:t>
            </a:r>
            <a:r>
              <a:rPr lang="en-US" dirty="0"/>
              <a:t> actuators</a:t>
            </a:r>
            <a:endParaRPr lang="en-SI" dirty="0"/>
          </a:p>
        </p:txBody>
      </p:sp>
      <p:sp>
        <p:nvSpPr>
          <p:cNvPr id="3" name="Content Placeholder 2">
            <a:extLst>
              <a:ext uri="{FF2B5EF4-FFF2-40B4-BE49-F238E27FC236}">
                <a16:creationId xmlns:a16="http://schemas.microsoft.com/office/drawing/2014/main" id="{D7F541B4-DE5A-4DA6-BFE5-909246AD7FED}"/>
              </a:ext>
            </a:extLst>
          </p:cNvPr>
          <p:cNvSpPr>
            <a:spLocks noGrp="1"/>
          </p:cNvSpPr>
          <p:nvPr>
            <p:ph idx="1"/>
          </p:nvPr>
        </p:nvSpPr>
        <p:spPr/>
        <p:txBody>
          <a:bodyPr/>
          <a:lstStyle/>
          <a:p>
            <a:pPr marL="0" indent="0">
              <a:buNone/>
            </a:pPr>
            <a:r>
              <a:rPr lang="en-US" dirty="0"/>
              <a:t>What are pneumatic actuators?</a:t>
            </a:r>
          </a:p>
          <a:p>
            <a:r>
              <a:rPr lang="en-US" dirty="0" err="1"/>
              <a:t>Dictionary.Com</a:t>
            </a:r>
            <a:r>
              <a:rPr lang="en-US" dirty="0"/>
              <a:t> gives the following definition of pneumatic operated by air or by the pressure or exhaustion of air http//dictionary.reference.com/browse/pneumatic</a:t>
            </a:r>
          </a:p>
          <a:p>
            <a:r>
              <a:rPr lang="en-US" dirty="0"/>
              <a:t>A </a:t>
            </a:r>
            <a:r>
              <a:rPr lang="en-US" dirty="0" err="1"/>
              <a:t>pnuematic</a:t>
            </a:r>
            <a:r>
              <a:rPr lang="en-US" dirty="0"/>
              <a:t> actuator is a transducer that converts energy (typically from compressed air) into motion</a:t>
            </a:r>
            <a:endParaRPr lang="en-SI" dirty="0"/>
          </a:p>
        </p:txBody>
      </p:sp>
    </p:spTree>
    <p:extLst>
      <p:ext uri="{BB962C8B-B14F-4D97-AF65-F5344CB8AC3E}">
        <p14:creationId xmlns:p14="http://schemas.microsoft.com/office/powerpoint/2010/main" val="1119576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6A312-6617-4090-B709-94ECDB764193}"/>
              </a:ext>
            </a:extLst>
          </p:cNvPr>
          <p:cNvSpPr>
            <a:spLocks noGrp="1"/>
          </p:cNvSpPr>
          <p:nvPr>
            <p:ph type="title"/>
          </p:nvPr>
        </p:nvSpPr>
        <p:spPr/>
        <p:txBody>
          <a:bodyPr/>
          <a:lstStyle/>
          <a:p>
            <a:r>
              <a:rPr lang="en-US" dirty="0"/>
              <a:t>Cost of Pneumatic Actuators</a:t>
            </a:r>
            <a:endParaRPr lang="en-SI" dirty="0"/>
          </a:p>
        </p:txBody>
      </p:sp>
      <p:sp>
        <p:nvSpPr>
          <p:cNvPr id="3" name="Content Placeholder 2">
            <a:extLst>
              <a:ext uri="{FF2B5EF4-FFF2-40B4-BE49-F238E27FC236}">
                <a16:creationId xmlns:a16="http://schemas.microsoft.com/office/drawing/2014/main" id="{0B37DBEE-30A4-4231-A715-A5C26D15FE8A}"/>
              </a:ext>
            </a:extLst>
          </p:cNvPr>
          <p:cNvSpPr>
            <a:spLocks noGrp="1"/>
          </p:cNvSpPr>
          <p:nvPr>
            <p:ph idx="1"/>
          </p:nvPr>
        </p:nvSpPr>
        <p:spPr/>
        <p:txBody>
          <a:bodyPr/>
          <a:lstStyle/>
          <a:p>
            <a:r>
              <a:rPr lang="en-US" dirty="0"/>
              <a:t>Pneumatic actuators range from as low as 15 on up to tens of thousands of dollars depending on quality, size, application etc.</a:t>
            </a:r>
            <a:endParaRPr lang="en-SI" dirty="0"/>
          </a:p>
        </p:txBody>
      </p:sp>
    </p:spTree>
    <p:extLst>
      <p:ext uri="{BB962C8B-B14F-4D97-AF65-F5344CB8AC3E}">
        <p14:creationId xmlns:p14="http://schemas.microsoft.com/office/powerpoint/2010/main" val="2920994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2A533-D865-43D5-BF9A-BF11A67B5ED9}"/>
              </a:ext>
            </a:extLst>
          </p:cNvPr>
          <p:cNvSpPr>
            <a:spLocks noGrp="1"/>
          </p:cNvSpPr>
          <p:nvPr>
            <p:ph type="title"/>
          </p:nvPr>
        </p:nvSpPr>
        <p:spPr/>
        <p:txBody>
          <a:bodyPr/>
          <a:lstStyle/>
          <a:p>
            <a:r>
              <a:rPr lang="en-US" dirty="0"/>
              <a:t>A pneumatic system</a:t>
            </a:r>
            <a:endParaRPr lang="en-SI" dirty="0"/>
          </a:p>
        </p:txBody>
      </p:sp>
      <p:pic>
        <p:nvPicPr>
          <p:cNvPr id="4" name="Content Placeholder 3">
            <a:extLst>
              <a:ext uri="{FF2B5EF4-FFF2-40B4-BE49-F238E27FC236}">
                <a16:creationId xmlns:a16="http://schemas.microsoft.com/office/drawing/2014/main" id="{ECEE109A-7488-43E1-98C6-1525F2ECBD3F}"/>
              </a:ext>
            </a:extLst>
          </p:cNvPr>
          <p:cNvPicPr>
            <a:picLocks noGrp="1" noChangeAspect="1"/>
          </p:cNvPicPr>
          <p:nvPr>
            <p:ph idx="1"/>
          </p:nvPr>
        </p:nvPicPr>
        <p:blipFill>
          <a:blip r:embed="rId2"/>
          <a:stretch>
            <a:fillRect/>
          </a:stretch>
        </p:blipFill>
        <p:spPr>
          <a:xfrm>
            <a:off x="698508" y="1922729"/>
            <a:ext cx="5235756" cy="4351338"/>
          </a:xfrm>
          <a:prstGeom prst="rect">
            <a:avLst/>
          </a:prstGeom>
        </p:spPr>
      </p:pic>
    </p:spTree>
    <p:extLst>
      <p:ext uri="{BB962C8B-B14F-4D97-AF65-F5344CB8AC3E}">
        <p14:creationId xmlns:p14="http://schemas.microsoft.com/office/powerpoint/2010/main" val="3105863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85435-A717-4908-8836-52E714A05E8D}"/>
              </a:ext>
            </a:extLst>
          </p:cNvPr>
          <p:cNvSpPr>
            <a:spLocks noGrp="1"/>
          </p:cNvSpPr>
          <p:nvPr>
            <p:ph type="title"/>
          </p:nvPr>
        </p:nvSpPr>
        <p:spPr/>
        <p:txBody>
          <a:bodyPr/>
          <a:lstStyle/>
          <a:p>
            <a:r>
              <a:rPr lang="en-US" dirty="0"/>
              <a:t>Dryer / Water separator </a:t>
            </a:r>
            <a:endParaRPr lang="en-SI" dirty="0"/>
          </a:p>
        </p:txBody>
      </p:sp>
      <p:pic>
        <p:nvPicPr>
          <p:cNvPr id="3" name="Content Placeholder 2">
            <a:extLst>
              <a:ext uri="{FF2B5EF4-FFF2-40B4-BE49-F238E27FC236}">
                <a16:creationId xmlns:a16="http://schemas.microsoft.com/office/drawing/2014/main" id="{9865DED5-143C-4453-B3E2-7C64EA97E9B2}"/>
              </a:ext>
            </a:extLst>
          </p:cNvPr>
          <p:cNvPicPr>
            <a:picLocks noGrp="1" noChangeAspect="1"/>
          </p:cNvPicPr>
          <p:nvPr>
            <p:ph idx="1"/>
          </p:nvPr>
        </p:nvPicPr>
        <p:blipFill>
          <a:blip r:embed="rId2"/>
          <a:stretch>
            <a:fillRect/>
          </a:stretch>
        </p:blipFill>
        <p:spPr>
          <a:xfrm>
            <a:off x="5700437" y="1823602"/>
            <a:ext cx="4610566" cy="4351338"/>
          </a:xfrm>
          <a:prstGeom prst="rect">
            <a:avLst/>
          </a:prstGeom>
        </p:spPr>
      </p:pic>
      <p:pic>
        <p:nvPicPr>
          <p:cNvPr id="6" name="Picture 5">
            <a:extLst>
              <a:ext uri="{FF2B5EF4-FFF2-40B4-BE49-F238E27FC236}">
                <a16:creationId xmlns:a16="http://schemas.microsoft.com/office/drawing/2014/main" id="{49D40CE1-8525-48BD-A06F-408DDC553FC4}"/>
              </a:ext>
            </a:extLst>
          </p:cNvPr>
          <p:cNvPicPr>
            <a:picLocks noChangeAspect="1"/>
          </p:cNvPicPr>
          <p:nvPr/>
        </p:nvPicPr>
        <p:blipFill>
          <a:blip r:embed="rId3"/>
          <a:stretch>
            <a:fillRect/>
          </a:stretch>
        </p:blipFill>
        <p:spPr>
          <a:xfrm>
            <a:off x="598252" y="1825625"/>
            <a:ext cx="3679159" cy="4130985"/>
          </a:xfrm>
          <a:prstGeom prst="rect">
            <a:avLst/>
          </a:prstGeom>
        </p:spPr>
      </p:pic>
    </p:spTree>
    <p:extLst>
      <p:ext uri="{BB962C8B-B14F-4D97-AF65-F5344CB8AC3E}">
        <p14:creationId xmlns:p14="http://schemas.microsoft.com/office/powerpoint/2010/main" val="3120315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E74FC-6B23-4329-BCBD-D87A71A0DA2D}"/>
              </a:ext>
            </a:extLst>
          </p:cNvPr>
          <p:cNvSpPr>
            <a:spLocks noGrp="1"/>
          </p:cNvSpPr>
          <p:nvPr>
            <p:ph type="title"/>
          </p:nvPr>
        </p:nvSpPr>
        <p:spPr>
          <a:xfrm>
            <a:off x="749188" y="65719"/>
            <a:ext cx="10515600" cy="1325563"/>
          </a:xfrm>
        </p:spPr>
        <p:txBody>
          <a:bodyPr/>
          <a:lstStyle/>
          <a:p>
            <a:r>
              <a:rPr lang="en-US" dirty="0"/>
              <a:t>Lubrication</a:t>
            </a:r>
            <a:endParaRPr lang="en-SI" dirty="0"/>
          </a:p>
        </p:txBody>
      </p:sp>
      <p:pic>
        <p:nvPicPr>
          <p:cNvPr id="7" name="Content Placeholder 6">
            <a:extLst>
              <a:ext uri="{FF2B5EF4-FFF2-40B4-BE49-F238E27FC236}">
                <a16:creationId xmlns:a16="http://schemas.microsoft.com/office/drawing/2014/main" id="{195F8AB4-4271-42CE-88D7-A65997BF989C}"/>
              </a:ext>
            </a:extLst>
          </p:cNvPr>
          <p:cNvPicPr>
            <a:picLocks noGrp="1" noChangeAspect="1"/>
          </p:cNvPicPr>
          <p:nvPr>
            <p:ph idx="1"/>
          </p:nvPr>
        </p:nvPicPr>
        <p:blipFill>
          <a:blip r:embed="rId2"/>
          <a:stretch>
            <a:fillRect/>
          </a:stretch>
        </p:blipFill>
        <p:spPr>
          <a:xfrm>
            <a:off x="647453" y="1655692"/>
            <a:ext cx="2824029" cy="5206922"/>
          </a:xfrm>
          <a:prstGeom prst="rect">
            <a:avLst/>
          </a:prstGeom>
        </p:spPr>
      </p:pic>
    </p:spTree>
    <p:extLst>
      <p:ext uri="{BB962C8B-B14F-4D97-AF65-F5344CB8AC3E}">
        <p14:creationId xmlns:p14="http://schemas.microsoft.com/office/powerpoint/2010/main" val="18376325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AEC69-5370-4E6B-BB6B-D6E9AF88BE84}"/>
              </a:ext>
            </a:extLst>
          </p:cNvPr>
          <p:cNvSpPr>
            <a:spLocks noGrp="1"/>
          </p:cNvSpPr>
          <p:nvPr>
            <p:ph type="title"/>
          </p:nvPr>
        </p:nvSpPr>
        <p:spPr/>
        <p:txBody>
          <a:bodyPr/>
          <a:lstStyle/>
          <a:p>
            <a:r>
              <a:rPr lang="en-US" dirty="0"/>
              <a:t>Air supply parameters</a:t>
            </a:r>
            <a:endParaRPr lang="en-SI" dirty="0"/>
          </a:p>
        </p:txBody>
      </p:sp>
      <p:pic>
        <p:nvPicPr>
          <p:cNvPr id="4" name="Content Placeholder 3">
            <a:extLst>
              <a:ext uri="{FF2B5EF4-FFF2-40B4-BE49-F238E27FC236}">
                <a16:creationId xmlns:a16="http://schemas.microsoft.com/office/drawing/2014/main" id="{FB14C8F3-3DD9-4070-A2E5-76D1D7DCE104}"/>
              </a:ext>
            </a:extLst>
          </p:cNvPr>
          <p:cNvPicPr>
            <a:picLocks noGrp="1" noChangeAspect="1"/>
          </p:cNvPicPr>
          <p:nvPr>
            <p:ph idx="1"/>
          </p:nvPr>
        </p:nvPicPr>
        <p:blipFill>
          <a:blip r:embed="rId2"/>
          <a:stretch>
            <a:fillRect/>
          </a:stretch>
        </p:blipFill>
        <p:spPr>
          <a:xfrm>
            <a:off x="801786" y="2111003"/>
            <a:ext cx="9503421" cy="3728402"/>
          </a:xfrm>
          <a:prstGeom prst="rect">
            <a:avLst/>
          </a:prstGeom>
        </p:spPr>
      </p:pic>
    </p:spTree>
    <p:extLst>
      <p:ext uri="{BB962C8B-B14F-4D97-AF65-F5344CB8AC3E}">
        <p14:creationId xmlns:p14="http://schemas.microsoft.com/office/powerpoint/2010/main" val="850110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E529-161F-44D2-89C3-83D2EF54824D}"/>
              </a:ext>
            </a:extLst>
          </p:cNvPr>
          <p:cNvSpPr>
            <a:spLocks noGrp="1"/>
          </p:cNvSpPr>
          <p:nvPr>
            <p:ph type="title"/>
          </p:nvPr>
        </p:nvSpPr>
        <p:spPr/>
        <p:txBody>
          <a:bodyPr/>
          <a:lstStyle/>
          <a:p>
            <a:r>
              <a:rPr lang="en-US" dirty="0"/>
              <a:t>Hydraulic system</a:t>
            </a:r>
            <a:endParaRPr lang="en-SI" dirty="0"/>
          </a:p>
        </p:txBody>
      </p:sp>
      <p:pic>
        <p:nvPicPr>
          <p:cNvPr id="4" name="Content Placeholder 3">
            <a:extLst>
              <a:ext uri="{FF2B5EF4-FFF2-40B4-BE49-F238E27FC236}">
                <a16:creationId xmlns:a16="http://schemas.microsoft.com/office/drawing/2014/main" id="{F7720A90-391E-4B6C-A636-5F399A491A56}"/>
              </a:ext>
            </a:extLst>
          </p:cNvPr>
          <p:cNvPicPr>
            <a:picLocks noGrp="1" noChangeAspect="1"/>
          </p:cNvPicPr>
          <p:nvPr>
            <p:ph idx="1"/>
          </p:nvPr>
        </p:nvPicPr>
        <p:blipFill>
          <a:blip r:embed="rId2"/>
          <a:stretch>
            <a:fillRect/>
          </a:stretch>
        </p:blipFill>
        <p:spPr>
          <a:xfrm>
            <a:off x="902894" y="2397342"/>
            <a:ext cx="6105525" cy="2981325"/>
          </a:xfrm>
          <a:prstGeom prst="rect">
            <a:avLst/>
          </a:prstGeom>
        </p:spPr>
      </p:pic>
    </p:spTree>
    <p:extLst>
      <p:ext uri="{BB962C8B-B14F-4D97-AF65-F5344CB8AC3E}">
        <p14:creationId xmlns:p14="http://schemas.microsoft.com/office/powerpoint/2010/main" val="22307155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3D477-14A1-4F7C-B2FC-8403473916AA}"/>
              </a:ext>
            </a:extLst>
          </p:cNvPr>
          <p:cNvSpPr>
            <a:spLocks noGrp="1"/>
          </p:cNvSpPr>
          <p:nvPr>
            <p:ph type="title"/>
          </p:nvPr>
        </p:nvSpPr>
        <p:spPr/>
        <p:txBody>
          <a:bodyPr/>
          <a:lstStyle/>
          <a:p>
            <a:r>
              <a:rPr lang="en-US" dirty="0"/>
              <a:t>Hydraulic actuators</a:t>
            </a:r>
            <a:endParaRPr lang="en-SI" dirty="0"/>
          </a:p>
        </p:txBody>
      </p:sp>
      <p:sp>
        <p:nvSpPr>
          <p:cNvPr id="3" name="Content Placeholder 2">
            <a:extLst>
              <a:ext uri="{FF2B5EF4-FFF2-40B4-BE49-F238E27FC236}">
                <a16:creationId xmlns:a16="http://schemas.microsoft.com/office/drawing/2014/main" id="{17D09E72-D298-4A50-AE34-8C88E888CFC1}"/>
              </a:ext>
            </a:extLst>
          </p:cNvPr>
          <p:cNvSpPr>
            <a:spLocks noGrp="1"/>
          </p:cNvSpPr>
          <p:nvPr>
            <p:ph idx="1"/>
          </p:nvPr>
        </p:nvSpPr>
        <p:spPr/>
        <p:txBody>
          <a:bodyPr/>
          <a:lstStyle/>
          <a:p>
            <a:r>
              <a:rPr lang="en-US" dirty="0"/>
              <a:t>Linear</a:t>
            </a:r>
          </a:p>
          <a:p>
            <a:r>
              <a:rPr lang="en-US" dirty="0"/>
              <a:t>Rotational</a:t>
            </a:r>
            <a:endParaRPr lang="en-SI" dirty="0"/>
          </a:p>
        </p:txBody>
      </p:sp>
    </p:spTree>
    <p:extLst>
      <p:ext uri="{BB962C8B-B14F-4D97-AF65-F5344CB8AC3E}">
        <p14:creationId xmlns:p14="http://schemas.microsoft.com/office/powerpoint/2010/main" val="1568024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A2F87-4F89-49D9-B356-049F2A21E0CF}"/>
              </a:ext>
            </a:extLst>
          </p:cNvPr>
          <p:cNvSpPr>
            <a:spLocks noGrp="1"/>
          </p:cNvSpPr>
          <p:nvPr>
            <p:ph type="title"/>
          </p:nvPr>
        </p:nvSpPr>
        <p:spPr/>
        <p:txBody>
          <a:bodyPr/>
          <a:lstStyle/>
          <a:p>
            <a:r>
              <a:rPr lang="en-US" dirty="0"/>
              <a:t>Hydraulic cylinder</a:t>
            </a:r>
            <a:endParaRPr lang="en-SI" dirty="0"/>
          </a:p>
        </p:txBody>
      </p:sp>
      <p:pic>
        <p:nvPicPr>
          <p:cNvPr id="4" name="Content Placeholder 3">
            <a:extLst>
              <a:ext uri="{FF2B5EF4-FFF2-40B4-BE49-F238E27FC236}">
                <a16:creationId xmlns:a16="http://schemas.microsoft.com/office/drawing/2014/main" id="{D06949B3-4864-41F7-B851-1907E6EB72B4}"/>
              </a:ext>
            </a:extLst>
          </p:cNvPr>
          <p:cNvPicPr>
            <a:picLocks noGrp="1" noChangeAspect="1"/>
          </p:cNvPicPr>
          <p:nvPr>
            <p:ph idx="1"/>
          </p:nvPr>
        </p:nvPicPr>
        <p:blipFill>
          <a:blip r:embed="rId2"/>
          <a:stretch>
            <a:fillRect/>
          </a:stretch>
        </p:blipFill>
        <p:spPr>
          <a:xfrm>
            <a:off x="1050447" y="1922315"/>
            <a:ext cx="6788170" cy="3669281"/>
          </a:xfrm>
          <a:prstGeom prst="rect">
            <a:avLst/>
          </a:prstGeom>
        </p:spPr>
      </p:pic>
    </p:spTree>
    <p:extLst>
      <p:ext uri="{BB962C8B-B14F-4D97-AF65-F5344CB8AC3E}">
        <p14:creationId xmlns:p14="http://schemas.microsoft.com/office/powerpoint/2010/main" val="34291667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444F1-8CDB-4BB6-8DC1-B0E8EEFD5D11}"/>
              </a:ext>
            </a:extLst>
          </p:cNvPr>
          <p:cNvSpPr>
            <a:spLocks noGrp="1"/>
          </p:cNvSpPr>
          <p:nvPr>
            <p:ph type="title"/>
          </p:nvPr>
        </p:nvSpPr>
        <p:spPr/>
        <p:txBody>
          <a:bodyPr/>
          <a:lstStyle/>
          <a:p>
            <a:r>
              <a:rPr lang="en-US" dirty="0"/>
              <a:t>Pressure, size and force</a:t>
            </a:r>
            <a:endParaRPr lang="en-SI" dirty="0"/>
          </a:p>
        </p:txBody>
      </p:sp>
      <p:sp>
        <p:nvSpPr>
          <p:cNvPr id="5" name="Content Placeholder 4">
            <a:extLst>
              <a:ext uri="{FF2B5EF4-FFF2-40B4-BE49-F238E27FC236}">
                <a16:creationId xmlns:a16="http://schemas.microsoft.com/office/drawing/2014/main" id="{D56F1275-090F-4D02-B413-981E65395E56}"/>
              </a:ext>
            </a:extLst>
          </p:cNvPr>
          <p:cNvSpPr>
            <a:spLocks noGrp="1"/>
          </p:cNvSpPr>
          <p:nvPr>
            <p:ph idx="1"/>
          </p:nvPr>
        </p:nvSpPr>
        <p:spPr/>
        <p:txBody>
          <a:bodyPr/>
          <a:lstStyle/>
          <a:p>
            <a:r>
              <a:rPr lang="en-US" dirty="0"/>
              <a:t>Force needed</a:t>
            </a:r>
          </a:p>
          <a:p>
            <a:r>
              <a:rPr lang="en-US" dirty="0"/>
              <a:t>Buckling</a:t>
            </a:r>
            <a:endParaRPr lang="en-SI" dirty="0"/>
          </a:p>
        </p:txBody>
      </p:sp>
      <p:pic>
        <p:nvPicPr>
          <p:cNvPr id="6" name="Picture 5">
            <a:extLst>
              <a:ext uri="{FF2B5EF4-FFF2-40B4-BE49-F238E27FC236}">
                <a16:creationId xmlns:a16="http://schemas.microsoft.com/office/drawing/2014/main" id="{1E1BA819-E9E8-4058-BF86-6BB437E22C5E}"/>
              </a:ext>
            </a:extLst>
          </p:cNvPr>
          <p:cNvPicPr>
            <a:picLocks noChangeAspect="1"/>
          </p:cNvPicPr>
          <p:nvPr/>
        </p:nvPicPr>
        <p:blipFill>
          <a:blip r:embed="rId2"/>
          <a:stretch>
            <a:fillRect/>
          </a:stretch>
        </p:blipFill>
        <p:spPr>
          <a:xfrm>
            <a:off x="5588694" y="1803069"/>
            <a:ext cx="5744765" cy="4595812"/>
          </a:xfrm>
          <a:prstGeom prst="rect">
            <a:avLst/>
          </a:prstGeom>
        </p:spPr>
      </p:pic>
    </p:spTree>
    <p:extLst>
      <p:ext uri="{BB962C8B-B14F-4D97-AF65-F5344CB8AC3E}">
        <p14:creationId xmlns:p14="http://schemas.microsoft.com/office/powerpoint/2010/main" val="32002995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6EE16-32C0-472E-865D-916D673A9C28}"/>
              </a:ext>
            </a:extLst>
          </p:cNvPr>
          <p:cNvSpPr>
            <a:spLocks noGrp="1"/>
          </p:cNvSpPr>
          <p:nvPr>
            <p:ph type="title"/>
          </p:nvPr>
        </p:nvSpPr>
        <p:spPr/>
        <p:txBody>
          <a:bodyPr/>
          <a:lstStyle/>
          <a:p>
            <a:r>
              <a:rPr lang="en-US" dirty="0"/>
              <a:t>Cylinder types</a:t>
            </a:r>
            <a:endParaRPr lang="en-SI" dirty="0"/>
          </a:p>
        </p:txBody>
      </p:sp>
      <p:pic>
        <p:nvPicPr>
          <p:cNvPr id="16" name="Content Placeholder 15">
            <a:extLst>
              <a:ext uri="{FF2B5EF4-FFF2-40B4-BE49-F238E27FC236}">
                <a16:creationId xmlns:a16="http://schemas.microsoft.com/office/drawing/2014/main" id="{4A74CBF3-5CCC-4BBE-89C5-E96CB6F34F90}"/>
              </a:ext>
            </a:extLst>
          </p:cNvPr>
          <p:cNvPicPr>
            <a:picLocks noGrp="1" noChangeAspect="1"/>
          </p:cNvPicPr>
          <p:nvPr>
            <p:ph idx="1"/>
          </p:nvPr>
        </p:nvPicPr>
        <p:blipFill>
          <a:blip r:embed="rId2"/>
          <a:stretch>
            <a:fillRect/>
          </a:stretch>
        </p:blipFill>
        <p:spPr>
          <a:xfrm>
            <a:off x="3809206" y="3648869"/>
            <a:ext cx="2333625" cy="904875"/>
          </a:xfrm>
          <a:prstGeom prst="rect">
            <a:avLst/>
          </a:prstGeom>
        </p:spPr>
      </p:pic>
      <p:pic>
        <p:nvPicPr>
          <p:cNvPr id="6" name="Picture 5">
            <a:extLst>
              <a:ext uri="{FF2B5EF4-FFF2-40B4-BE49-F238E27FC236}">
                <a16:creationId xmlns:a16="http://schemas.microsoft.com/office/drawing/2014/main" id="{3DAD2A8E-5909-4418-915F-491EC7C457D6}"/>
              </a:ext>
            </a:extLst>
          </p:cNvPr>
          <p:cNvPicPr>
            <a:picLocks noChangeAspect="1"/>
          </p:cNvPicPr>
          <p:nvPr/>
        </p:nvPicPr>
        <p:blipFill>
          <a:blip r:embed="rId3"/>
          <a:stretch>
            <a:fillRect/>
          </a:stretch>
        </p:blipFill>
        <p:spPr>
          <a:xfrm>
            <a:off x="414295" y="1564502"/>
            <a:ext cx="4210050" cy="904875"/>
          </a:xfrm>
          <a:prstGeom prst="rect">
            <a:avLst/>
          </a:prstGeom>
        </p:spPr>
      </p:pic>
      <p:pic>
        <p:nvPicPr>
          <p:cNvPr id="8" name="Picture 7">
            <a:extLst>
              <a:ext uri="{FF2B5EF4-FFF2-40B4-BE49-F238E27FC236}">
                <a16:creationId xmlns:a16="http://schemas.microsoft.com/office/drawing/2014/main" id="{7847E1FF-2281-4D89-97A8-FA446B984817}"/>
              </a:ext>
            </a:extLst>
          </p:cNvPr>
          <p:cNvPicPr>
            <a:picLocks noChangeAspect="1"/>
          </p:cNvPicPr>
          <p:nvPr/>
        </p:nvPicPr>
        <p:blipFill>
          <a:blip r:embed="rId4"/>
          <a:stretch>
            <a:fillRect/>
          </a:stretch>
        </p:blipFill>
        <p:spPr>
          <a:xfrm>
            <a:off x="470265" y="2509065"/>
            <a:ext cx="3143250" cy="762000"/>
          </a:xfrm>
          <a:prstGeom prst="rect">
            <a:avLst/>
          </a:prstGeom>
        </p:spPr>
      </p:pic>
      <p:pic>
        <p:nvPicPr>
          <p:cNvPr id="9" name="Picture 8">
            <a:extLst>
              <a:ext uri="{FF2B5EF4-FFF2-40B4-BE49-F238E27FC236}">
                <a16:creationId xmlns:a16="http://schemas.microsoft.com/office/drawing/2014/main" id="{275F876A-1C32-45EE-B4AD-5AF150095E64}"/>
              </a:ext>
            </a:extLst>
          </p:cNvPr>
          <p:cNvPicPr>
            <a:picLocks noChangeAspect="1"/>
          </p:cNvPicPr>
          <p:nvPr/>
        </p:nvPicPr>
        <p:blipFill>
          <a:blip r:embed="rId5"/>
          <a:stretch>
            <a:fillRect/>
          </a:stretch>
        </p:blipFill>
        <p:spPr>
          <a:xfrm>
            <a:off x="470265" y="3310753"/>
            <a:ext cx="2828925" cy="742950"/>
          </a:xfrm>
          <a:prstGeom prst="rect">
            <a:avLst/>
          </a:prstGeom>
        </p:spPr>
      </p:pic>
      <p:pic>
        <p:nvPicPr>
          <p:cNvPr id="10" name="Picture 9">
            <a:extLst>
              <a:ext uri="{FF2B5EF4-FFF2-40B4-BE49-F238E27FC236}">
                <a16:creationId xmlns:a16="http://schemas.microsoft.com/office/drawing/2014/main" id="{BC4D39F7-E82F-4BE0-9DFF-9DB8126D91AF}"/>
              </a:ext>
            </a:extLst>
          </p:cNvPr>
          <p:cNvPicPr>
            <a:picLocks noChangeAspect="1"/>
          </p:cNvPicPr>
          <p:nvPr/>
        </p:nvPicPr>
        <p:blipFill>
          <a:blip r:embed="rId6"/>
          <a:stretch>
            <a:fillRect/>
          </a:stretch>
        </p:blipFill>
        <p:spPr>
          <a:xfrm>
            <a:off x="470265" y="4129495"/>
            <a:ext cx="2847975" cy="657225"/>
          </a:xfrm>
          <a:prstGeom prst="rect">
            <a:avLst/>
          </a:prstGeom>
        </p:spPr>
      </p:pic>
      <p:pic>
        <p:nvPicPr>
          <p:cNvPr id="11" name="Picture 10">
            <a:extLst>
              <a:ext uri="{FF2B5EF4-FFF2-40B4-BE49-F238E27FC236}">
                <a16:creationId xmlns:a16="http://schemas.microsoft.com/office/drawing/2014/main" id="{47C8DC17-17E6-482B-AF1A-B29158ACA684}"/>
              </a:ext>
            </a:extLst>
          </p:cNvPr>
          <p:cNvPicPr>
            <a:picLocks noChangeAspect="1"/>
          </p:cNvPicPr>
          <p:nvPr/>
        </p:nvPicPr>
        <p:blipFill>
          <a:blip r:embed="rId7"/>
          <a:stretch>
            <a:fillRect/>
          </a:stretch>
        </p:blipFill>
        <p:spPr>
          <a:xfrm>
            <a:off x="614362" y="5077035"/>
            <a:ext cx="904875" cy="1381125"/>
          </a:xfrm>
          <a:prstGeom prst="rect">
            <a:avLst/>
          </a:prstGeom>
        </p:spPr>
      </p:pic>
      <p:pic>
        <p:nvPicPr>
          <p:cNvPr id="12" name="Picture 11">
            <a:extLst>
              <a:ext uri="{FF2B5EF4-FFF2-40B4-BE49-F238E27FC236}">
                <a16:creationId xmlns:a16="http://schemas.microsoft.com/office/drawing/2014/main" id="{BD505B44-7C28-4ED8-B01D-B2BA91450793}"/>
              </a:ext>
            </a:extLst>
          </p:cNvPr>
          <p:cNvPicPr>
            <a:picLocks noChangeAspect="1"/>
          </p:cNvPicPr>
          <p:nvPr/>
        </p:nvPicPr>
        <p:blipFill>
          <a:blip r:embed="rId8"/>
          <a:stretch>
            <a:fillRect/>
          </a:stretch>
        </p:blipFill>
        <p:spPr>
          <a:xfrm>
            <a:off x="6554590" y="1052513"/>
            <a:ext cx="3800475" cy="638175"/>
          </a:xfrm>
          <a:prstGeom prst="rect">
            <a:avLst/>
          </a:prstGeom>
        </p:spPr>
      </p:pic>
      <p:sp>
        <p:nvSpPr>
          <p:cNvPr id="13" name="Text Box 19">
            <a:extLst>
              <a:ext uri="{FF2B5EF4-FFF2-40B4-BE49-F238E27FC236}">
                <a16:creationId xmlns:a16="http://schemas.microsoft.com/office/drawing/2014/main" id="{F4735E84-10CE-4066-B150-66AE59231DA6}"/>
              </a:ext>
            </a:extLst>
          </p:cNvPr>
          <p:cNvSpPr txBox="1">
            <a:spLocks noChangeArrowheads="1"/>
          </p:cNvSpPr>
          <p:nvPr/>
        </p:nvSpPr>
        <p:spPr bwMode="auto">
          <a:xfrm>
            <a:off x="6604822" y="1600454"/>
            <a:ext cx="45743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50000"/>
              </a:spcBef>
              <a:buClrTx/>
              <a:buFontTx/>
              <a:buNone/>
            </a:pPr>
            <a:r>
              <a:rPr lang="hu-HU" altLang="en-US" sz="2400" dirty="0"/>
              <a:t>Work is done in both directions</a:t>
            </a:r>
            <a:endParaRPr lang="en-GB" altLang="en-US" sz="2400" dirty="0"/>
          </a:p>
        </p:txBody>
      </p:sp>
      <p:pic>
        <p:nvPicPr>
          <p:cNvPr id="14" name="Picture 13">
            <a:extLst>
              <a:ext uri="{FF2B5EF4-FFF2-40B4-BE49-F238E27FC236}">
                <a16:creationId xmlns:a16="http://schemas.microsoft.com/office/drawing/2014/main" id="{847A743D-A980-4638-8FB3-1FDE9A6DC94C}"/>
              </a:ext>
            </a:extLst>
          </p:cNvPr>
          <p:cNvPicPr>
            <a:picLocks noChangeAspect="1"/>
          </p:cNvPicPr>
          <p:nvPr/>
        </p:nvPicPr>
        <p:blipFill>
          <a:blip r:embed="rId9"/>
          <a:stretch>
            <a:fillRect/>
          </a:stretch>
        </p:blipFill>
        <p:spPr>
          <a:xfrm>
            <a:off x="6713777" y="2160911"/>
            <a:ext cx="2114550" cy="990600"/>
          </a:xfrm>
          <a:prstGeom prst="rect">
            <a:avLst/>
          </a:prstGeom>
        </p:spPr>
      </p:pic>
      <p:pic>
        <p:nvPicPr>
          <p:cNvPr id="15" name="Picture 14">
            <a:extLst>
              <a:ext uri="{FF2B5EF4-FFF2-40B4-BE49-F238E27FC236}">
                <a16:creationId xmlns:a16="http://schemas.microsoft.com/office/drawing/2014/main" id="{99C4345B-9DCE-4171-A802-D317259B1FF4}"/>
              </a:ext>
            </a:extLst>
          </p:cNvPr>
          <p:cNvPicPr>
            <a:picLocks noChangeAspect="1"/>
          </p:cNvPicPr>
          <p:nvPr/>
        </p:nvPicPr>
        <p:blipFill>
          <a:blip r:embed="rId10"/>
          <a:stretch>
            <a:fillRect/>
          </a:stretch>
        </p:blipFill>
        <p:spPr>
          <a:xfrm>
            <a:off x="6713777" y="3286448"/>
            <a:ext cx="2266950" cy="704850"/>
          </a:xfrm>
          <a:prstGeom prst="rect">
            <a:avLst/>
          </a:prstGeom>
        </p:spPr>
      </p:pic>
      <p:pic>
        <p:nvPicPr>
          <p:cNvPr id="17" name="Picture 16">
            <a:extLst>
              <a:ext uri="{FF2B5EF4-FFF2-40B4-BE49-F238E27FC236}">
                <a16:creationId xmlns:a16="http://schemas.microsoft.com/office/drawing/2014/main" id="{C4B04EA0-DB44-41CC-A44E-9DDE2D72912B}"/>
              </a:ext>
            </a:extLst>
          </p:cNvPr>
          <p:cNvPicPr>
            <a:picLocks noChangeAspect="1"/>
          </p:cNvPicPr>
          <p:nvPr/>
        </p:nvPicPr>
        <p:blipFill>
          <a:blip r:embed="rId11"/>
          <a:stretch>
            <a:fillRect/>
          </a:stretch>
        </p:blipFill>
        <p:spPr>
          <a:xfrm>
            <a:off x="6680438" y="5110314"/>
            <a:ext cx="1156697" cy="1699637"/>
          </a:xfrm>
          <a:prstGeom prst="rect">
            <a:avLst/>
          </a:prstGeom>
        </p:spPr>
      </p:pic>
    </p:spTree>
    <p:extLst>
      <p:ext uri="{BB962C8B-B14F-4D97-AF65-F5344CB8AC3E}">
        <p14:creationId xmlns:p14="http://schemas.microsoft.com/office/powerpoint/2010/main" val="4278381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BBC3C-E1D8-41BF-9493-BBBA9CD37BDC}"/>
              </a:ext>
            </a:extLst>
          </p:cNvPr>
          <p:cNvSpPr>
            <a:spLocks noGrp="1"/>
          </p:cNvSpPr>
          <p:nvPr>
            <p:ph type="title"/>
          </p:nvPr>
        </p:nvSpPr>
        <p:spPr/>
        <p:txBody>
          <a:bodyPr/>
          <a:lstStyle/>
          <a:p>
            <a:r>
              <a:rPr lang="en-US" dirty="0"/>
              <a:t>Types of Pneumatic Actuators?</a:t>
            </a:r>
            <a:endParaRPr lang="en-SI" dirty="0"/>
          </a:p>
        </p:txBody>
      </p:sp>
      <p:sp>
        <p:nvSpPr>
          <p:cNvPr id="3" name="Content Placeholder 2">
            <a:extLst>
              <a:ext uri="{FF2B5EF4-FFF2-40B4-BE49-F238E27FC236}">
                <a16:creationId xmlns:a16="http://schemas.microsoft.com/office/drawing/2014/main" id="{CFCB1129-1909-42FA-BDBE-C47B597DAE38}"/>
              </a:ext>
            </a:extLst>
          </p:cNvPr>
          <p:cNvSpPr>
            <a:spLocks noGrp="1"/>
          </p:cNvSpPr>
          <p:nvPr>
            <p:ph idx="1"/>
          </p:nvPr>
        </p:nvSpPr>
        <p:spPr/>
        <p:txBody>
          <a:bodyPr/>
          <a:lstStyle/>
          <a:p>
            <a:r>
              <a:rPr lang="en-US" dirty="0"/>
              <a:t>Tie Rod Cylinders (linear actuators)</a:t>
            </a:r>
          </a:p>
          <a:p>
            <a:r>
              <a:rPr lang="en-US" dirty="0"/>
              <a:t>Rotary Actuators (air motors)</a:t>
            </a:r>
          </a:p>
          <a:p>
            <a:r>
              <a:rPr lang="en-US" dirty="0"/>
              <a:t>Grippers</a:t>
            </a:r>
          </a:p>
          <a:p>
            <a:r>
              <a:rPr lang="en-US" dirty="0"/>
              <a:t>Pneumatic Control Valve</a:t>
            </a:r>
            <a:endParaRPr lang="en-SI" dirty="0"/>
          </a:p>
        </p:txBody>
      </p:sp>
    </p:spTree>
    <p:extLst>
      <p:ext uri="{BB962C8B-B14F-4D97-AF65-F5344CB8AC3E}">
        <p14:creationId xmlns:p14="http://schemas.microsoft.com/office/powerpoint/2010/main" val="28769134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AC68C-9DC4-4219-B763-3A795DB0ECE5}"/>
              </a:ext>
            </a:extLst>
          </p:cNvPr>
          <p:cNvSpPr>
            <a:spLocks noGrp="1"/>
          </p:cNvSpPr>
          <p:nvPr>
            <p:ph type="title"/>
          </p:nvPr>
        </p:nvSpPr>
        <p:spPr/>
        <p:txBody>
          <a:bodyPr/>
          <a:lstStyle/>
          <a:p>
            <a:r>
              <a:rPr lang="en-US" dirty="0"/>
              <a:t>Cushioning of cylinders</a:t>
            </a:r>
            <a:endParaRPr lang="en-SI" dirty="0"/>
          </a:p>
        </p:txBody>
      </p:sp>
      <p:sp>
        <p:nvSpPr>
          <p:cNvPr id="3" name="Content Placeholder 2">
            <a:extLst>
              <a:ext uri="{FF2B5EF4-FFF2-40B4-BE49-F238E27FC236}">
                <a16:creationId xmlns:a16="http://schemas.microsoft.com/office/drawing/2014/main" id="{1E784C80-1397-41C3-A82B-35F27BFF664B}"/>
              </a:ext>
            </a:extLst>
          </p:cNvPr>
          <p:cNvSpPr>
            <a:spLocks noGrp="1"/>
          </p:cNvSpPr>
          <p:nvPr>
            <p:ph idx="1"/>
          </p:nvPr>
        </p:nvSpPr>
        <p:spPr/>
        <p:txBody>
          <a:bodyPr/>
          <a:lstStyle/>
          <a:p>
            <a:endParaRPr lang="en-SI"/>
          </a:p>
        </p:txBody>
      </p:sp>
      <p:pic>
        <p:nvPicPr>
          <p:cNvPr id="4" name="Picture 3">
            <a:extLst>
              <a:ext uri="{FF2B5EF4-FFF2-40B4-BE49-F238E27FC236}">
                <a16:creationId xmlns:a16="http://schemas.microsoft.com/office/drawing/2014/main" id="{6E6BA0E5-C5B8-4D32-BC8F-DB68E162C9B1}"/>
              </a:ext>
            </a:extLst>
          </p:cNvPr>
          <p:cNvPicPr>
            <a:picLocks noChangeAspect="1"/>
          </p:cNvPicPr>
          <p:nvPr/>
        </p:nvPicPr>
        <p:blipFill>
          <a:blip r:embed="rId2"/>
          <a:stretch>
            <a:fillRect/>
          </a:stretch>
        </p:blipFill>
        <p:spPr>
          <a:xfrm>
            <a:off x="746363" y="1743834"/>
            <a:ext cx="4256241" cy="4702526"/>
          </a:xfrm>
          <a:prstGeom prst="rect">
            <a:avLst/>
          </a:prstGeom>
        </p:spPr>
      </p:pic>
    </p:spTree>
    <p:extLst>
      <p:ext uri="{BB962C8B-B14F-4D97-AF65-F5344CB8AC3E}">
        <p14:creationId xmlns:p14="http://schemas.microsoft.com/office/powerpoint/2010/main" val="41921062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C7B3A-EAFD-4111-B5B0-D68B0568CAF7}"/>
              </a:ext>
            </a:extLst>
          </p:cNvPr>
          <p:cNvSpPr>
            <a:spLocks noGrp="1"/>
          </p:cNvSpPr>
          <p:nvPr>
            <p:ph type="title"/>
          </p:nvPr>
        </p:nvSpPr>
        <p:spPr>
          <a:xfrm>
            <a:off x="838200" y="365125"/>
            <a:ext cx="10515600" cy="1042889"/>
          </a:xfrm>
        </p:spPr>
        <p:txBody>
          <a:bodyPr/>
          <a:lstStyle/>
          <a:p>
            <a:r>
              <a:rPr lang="en-US" dirty="0"/>
              <a:t>Calculation of cylinders</a:t>
            </a:r>
            <a:endParaRPr lang="en-SI" dirty="0"/>
          </a:p>
        </p:txBody>
      </p:sp>
      <p:graphicFrame>
        <p:nvGraphicFramePr>
          <p:cNvPr id="5" name="Object 20">
            <a:extLst>
              <a:ext uri="{FF2B5EF4-FFF2-40B4-BE49-F238E27FC236}">
                <a16:creationId xmlns:a16="http://schemas.microsoft.com/office/drawing/2014/main" id="{0FF0358A-FB11-4B54-AA77-6C102DCFE3C8}"/>
              </a:ext>
            </a:extLst>
          </p:cNvPr>
          <p:cNvGraphicFramePr>
            <a:graphicFrameLocks noChangeAspect="1"/>
          </p:cNvGraphicFramePr>
          <p:nvPr>
            <p:extLst>
              <p:ext uri="{D42A27DB-BD31-4B8C-83A1-F6EECF244321}">
                <p14:modId xmlns:p14="http://schemas.microsoft.com/office/powerpoint/2010/main" val="889483617"/>
              </p:ext>
            </p:extLst>
          </p:nvPr>
        </p:nvGraphicFramePr>
        <p:xfrm>
          <a:off x="1258298" y="1897499"/>
          <a:ext cx="2224087" cy="409575"/>
        </p:xfrm>
        <a:graphic>
          <a:graphicData uri="http://schemas.openxmlformats.org/presentationml/2006/ole">
            <mc:AlternateContent xmlns:mc="http://schemas.openxmlformats.org/markup-compatibility/2006">
              <mc:Choice xmlns:v="urn:schemas-microsoft-com:vml" Requires="v">
                <p:oleObj name="Egyenlet" r:id="rId2" imgW="1307880" imgH="241200" progId="Equation.3">
                  <p:embed/>
                </p:oleObj>
              </mc:Choice>
              <mc:Fallback>
                <p:oleObj name="Egyenlet" r:id="rId2" imgW="1307880" imgH="241200" progId="Equation.3">
                  <p:embed/>
                  <p:pic>
                    <p:nvPicPr>
                      <p:cNvPr id="5" name="Object 20">
                        <a:extLst>
                          <a:ext uri="{FF2B5EF4-FFF2-40B4-BE49-F238E27FC236}">
                            <a16:creationId xmlns:a16="http://schemas.microsoft.com/office/drawing/2014/main" id="{0FF0358A-FB11-4B54-AA77-6C102DCFE3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298" y="1897499"/>
                        <a:ext cx="2224087"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21">
            <a:extLst>
              <a:ext uri="{FF2B5EF4-FFF2-40B4-BE49-F238E27FC236}">
                <a16:creationId xmlns:a16="http://schemas.microsoft.com/office/drawing/2014/main" id="{6644E485-7BC9-4CA6-A005-3AB2A885A9A5}"/>
              </a:ext>
            </a:extLst>
          </p:cNvPr>
          <p:cNvGraphicFramePr>
            <a:graphicFrameLocks noChangeAspect="1"/>
          </p:cNvGraphicFramePr>
          <p:nvPr>
            <p:extLst>
              <p:ext uri="{D42A27DB-BD31-4B8C-83A1-F6EECF244321}">
                <p14:modId xmlns:p14="http://schemas.microsoft.com/office/powerpoint/2010/main" val="1918089383"/>
              </p:ext>
            </p:extLst>
          </p:nvPr>
        </p:nvGraphicFramePr>
        <p:xfrm>
          <a:off x="6893923" y="1868924"/>
          <a:ext cx="1795462" cy="411163"/>
        </p:xfrm>
        <a:graphic>
          <a:graphicData uri="http://schemas.openxmlformats.org/presentationml/2006/ole">
            <mc:AlternateContent xmlns:mc="http://schemas.openxmlformats.org/markup-compatibility/2006">
              <mc:Choice xmlns:v="urn:schemas-microsoft-com:vml" Requires="v">
                <p:oleObj name="Egyenlet" r:id="rId4" imgW="1054080" imgH="241200" progId="Equation.3">
                  <p:embed/>
                </p:oleObj>
              </mc:Choice>
              <mc:Fallback>
                <p:oleObj name="Egyenlet" r:id="rId4" imgW="1054080" imgH="241200" progId="Equation.3">
                  <p:embed/>
                  <p:pic>
                    <p:nvPicPr>
                      <p:cNvPr id="6" name="Object 21">
                        <a:extLst>
                          <a:ext uri="{FF2B5EF4-FFF2-40B4-BE49-F238E27FC236}">
                            <a16:creationId xmlns:a16="http://schemas.microsoft.com/office/drawing/2014/main" id="{6644E485-7BC9-4CA6-A005-3AB2A885A9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93923" y="1868924"/>
                        <a:ext cx="1795462" cy="41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26">
            <a:extLst>
              <a:ext uri="{FF2B5EF4-FFF2-40B4-BE49-F238E27FC236}">
                <a16:creationId xmlns:a16="http://schemas.microsoft.com/office/drawing/2014/main" id="{FEDAECBE-D722-40F3-A9A9-DE76118160CF}"/>
              </a:ext>
            </a:extLst>
          </p:cNvPr>
          <p:cNvSpPr txBox="1">
            <a:spLocks noChangeArrowheads="1"/>
          </p:cNvSpPr>
          <p:nvPr/>
        </p:nvSpPr>
        <p:spPr bwMode="auto">
          <a:xfrm>
            <a:off x="2593385" y="2505512"/>
            <a:ext cx="2127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a:t>friction forces</a:t>
            </a:r>
          </a:p>
        </p:txBody>
      </p:sp>
      <p:sp>
        <p:nvSpPr>
          <p:cNvPr id="8" name="Text Box 27">
            <a:extLst>
              <a:ext uri="{FF2B5EF4-FFF2-40B4-BE49-F238E27FC236}">
                <a16:creationId xmlns:a16="http://schemas.microsoft.com/office/drawing/2014/main" id="{8C255444-9169-4E2D-922F-DD7C54C89F19}"/>
              </a:ext>
            </a:extLst>
          </p:cNvPr>
          <p:cNvSpPr txBox="1">
            <a:spLocks noChangeArrowheads="1"/>
          </p:cNvSpPr>
          <p:nvPr/>
        </p:nvSpPr>
        <p:spPr bwMode="auto">
          <a:xfrm>
            <a:off x="4331698" y="2505512"/>
            <a:ext cx="2127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a:t>inertial forces</a:t>
            </a:r>
          </a:p>
        </p:txBody>
      </p:sp>
      <p:sp>
        <p:nvSpPr>
          <p:cNvPr id="9" name="Text Box 28">
            <a:extLst>
              <a:ext uri="{FF2B5EF4-FFF2-40B4-BE49-F238E27FC236}">
                <a16:creationId xmlns:a16="http://schemas.microsoft.com/office/drawing/2014/main" id="{8E78F956-8F53-47E8-B58B-CFCEDA83FF35}"/>
              </a:ext>
            </a:extLst>
          </p:cNvPr>
          <p:cNvSpPr txBox="1">
            <a:spLocks noChangeArrowheads="1"/>
          </p:cNvSpPr>
          <p:nvPr/>
        </p:nvSpPr>
        <p:spPr bwMode="auto">
          <a:xfrm>
            <a:off x="805860" y="2505512"/>
            <a:ext cx="2127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a:t>maximum load</a:t>
            </a:r>
          </a:p>
        </p:txBody>
      </p:sp>
      <p:sp>
        <p:nvSpPr>
          <p:cNvPr id="10" name="Text Box 29">
            <a:extLst>
              <a:ext uri="{FF2B5EF4-FFF2-40B4-BE49-F238E27FC236}">
                <a16:creationId xmlns:a16="http://schemas.microsoft.com/office/drawing/2014/main" id="{D83AC0AD-28C0-424D-9C04-8003385D3807}"/>
              </a:ext>
            </a:extLst>
          </p:cNvPr>
          <p:cNvSpPr txBox="1">
            <a:spLocks noChangeArrowheads="1"/>
          </p:cNvSpPr>
          <p:nvPr/>
        </p:nvSpPr>
        <p:spPr bwMode="auto">
          <a:xfrm>
            <a:off x="4233273" y="2773799"/>
            <a:ext cx="178911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algn="ctr" eaLnBrk="1" hangingPunct="1">
              <a:spcBef>
                <a:spcPct val="50000"/>
              </a:spcBef>
            </a:pPr>
            <a:r>
              <a:rPr lang="en-GB" altLang="en-SI" sz="1600"/>
              <a:t>slow motion, can be oft</a:t>
            </a:r>
            <a:r>
              <a:rPr lang="hu-HU" altLang="en-SI" sz="1600"/>
              <a:t>en</a:t>
            </a:r>
            <a:r>
              <a:rPr lang="en-GB" altLang="en-SI" sz="1600"/>
              <a:t> neglected</a:t>
            </a:r>
          </a:p>
        </p:txBody>
      </p:sp>
      <p:sp>
        <p:nvSpPr>
          <p:cNvPr id="11" name="Line 30">
            <a:extLst>
              <a:ext uri="{FF2B5EF4-FFF2-40B4-BE49-F238E27FC236}">
                <a16:creationId xmlns:a16="http://schemas.microsoft.com/office/drawing/2014/main" id="{2992FE38-E155-406D-A316-432F539C53F9}"/>
              </a:ext>
            </a:extLst>
          </p:cNvPr>
          <p:cNvSpPr>
            <a:spLocks noChangeShapeType="1"/>
          </p:cNvSpPr>
          <p:nvPr/>
        </p:nvSpPr>
        <p:spPr bwMode="auto">
          <a:xfrm flipV="1">
            <a:off x="1569448" y="2227699"/>
            <a:ext cx="517525" cy="3587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SI"/>
          </a:p>
        </p:txBody>
      </p:sp>
      <p:sp>
        <p:nvSpPr>
          <p:cNvPr id="12" name="Line 31">
            <a:extLst>
              <a:ext uri="{FF2B5EF4-FFF2-40B4-BE49-F238E27FC236}">
                <a16:creationId xmlns:a16="http://schemas.microsoft.com/office/drawing/2014/main" id="{DC42593C-BABB-493D-A012-C6924D661C9D}"/>
              </a:ext>
            </a:extLst>
          </p:cNvPr>
          <p:cNvSpPr>
            <a:spLocks noChangeShapeType="1"/>
          </p:cNvSpPr>
          <p:nvPr/>
        </p:nvSpPr>
        <p:spPr bwMode="auto">
          <a:xfrm flipH="1" flipV="1">
            <a:off x="2871198" y="2257862"/>
            <a:ext cx="496887" cy="3286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SI"/>
          </a:p>
        </p:txBody>
      </p:sp>
      <p:sp>
        <p:nvSpPr>
          <p:cNvPr id="13" name="Line 32">
            <a:extLst>
              <a:ext uri="{FF2B5EF4-FFF2-40B4-BE49-F238E27FC236}">
                <a16:creationId xmlns:a16="http://schemas.microsoft.com/office/drawing/2014/main" id="{434ADBC7-B669-44AC-BBDE-618A68D97B3D}"/>
              </a:ext>
            </a:extLst>
          </p:cNvPr>
          <p:cNvSpPr>
            <a:spLocks noChangeShapeType="1"/>
          </p:cNvSpPr>
          <p:nvPr/>
        </p:nvSpPr>
        <p:spPr bwMode="auto">
          <a:xfrm flipH="1" flipV="1">
            <a:off x="3477623" y="2257862"/>
            <a:ext cx="1331912" cy="3286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SI"/>
          </a:p>
        </p:txBody>
      </p:sp>
      <p:sp>
        <p:nvSpPr>
          <p:cNvPr id="14" name="AutoShape 34">
            <a:extLst>
              <a:ext uri="{FF2B5EF4-FFF2-40B4-BE49-F238E27FC236}">
                <a16:creationId xmlns:a16="http://schemas.microsoft.com/office/drawing/2014/main" id="{76BADD39-B760-4ADD-AE9E-A50664FA8EC5}"/>
              </a:ext>
            </a:extLst>
          </p:cNvPr>
          <p:cNvSpPr>
            <a:spLocks noChangeArrowheads="1"/>
          </p:cNvSpPr>
          <p:nvPr/>
        </p:nvSpPr>
        <p:spPr bwMode="auto">
          <a:xfrm>
            <a:off x="4671423" y="2008624"/>
            <a:ext cx="1490662" cy="149225"/>
          </a:xfrm>
          <a:prstGeom prst="rightArrow">
            <a:avLst>
              <a:gd name="adj1" fmla="val 50000"/>
              <a:gd name="adj2" fmla="val 249734"/>
            </a:avLst>
          </a:prstGeom>
          <a:solidFill>
            <a:schemeClr val="accent1"/>
          </a:solidFill>
          <a:ln w="9525">
            <a:solidFill>
              <a:schemeClr val="tx1"/>
            </a:solidFill>
            <a:miter lim="800000"/>
            <a:headEnd/>
            <a:tailEnd/>
          </a:ln>
        </p:spPr>
        <p:txBody>
          <a:bodyPr wrap="none" anchor="ct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endParaRPr lang="en-US" altLang="en-SI"/>
          </a:p>
        </p:txBody>
      </p:sp>
      <p:graphicFrame>
        <p:nvGraphicFramePr>
          <p:cNvPr id="15" name="Object 22">
            <a:extLst>
              <a:ext uri="{FF2B5EF4-FFF2-40B4-BE49-F238E27FC236}">
                <a16:creationId xmlns:a16="http://schemas.microsoft.com/office/drawing/2014/main" id="{020C78D3-6277-4C60-88A2-4E2DAB22BD49}"/>
              </a:ext>
            </a:extLst>
          </p:cNvPr>
          <p:cNvGraphicFramePr>
            <a:graphicFrameLocks noChangeAspect="1"/>
          </p:cNvGraphicFramePr>
          <p:nvPr>
            <p:extLst>
              <p:ext uri="{D42A27DB-BD31-4B8C-83A1-F6EECF244321}">
                <p14:modId xmlns:p14="http://schemas.microsoft.com/office/powerpoint/2010/main" val="1498776594"/>
              </p:ext>
            </p:extLst>
          </p:nvPr>
        </p:nvGraphicFramePr>
        <p:xfrm>
          <a:off x="2370588" y="3925607"/>
          <a:ext cx="1901825" cy="388937"/>
        </p:xfrm>
        <a:graphic>
          <a:graphicData uri="http://schemas.openxmlformats.org/presentationml/2006/ole">
            <mc:AlternateContent xmlns:mc="http://schemas.openxmlformats.org/markup-compatibility/2006">
              <mc:Choice xmlns:v="urn:schemas-microsoft-com:vml" Requires="v">
                <p:oleObj name="Egyenlet" r:id="rId6" imgW="1117440" imgH="228600" progId="Equation.3">
                  <p:embed/>
                </p:oleObj>
              </mc:Choice>
              <mc:Fallback>
                <p:oleObj name="Egyenlet" r:id="rId6" imgW="1117440" imgH="228600" progId="Equation.3">
                  <p:embed/>
                  <p:pic>
                    <p:nvPicPr>
                      <p:cNvPr id="15" name="Object 22">
                        <a:extLst>
                          <a:ext uri="{FF2B5EF4-FFF2-40B4-BE49-F238E27FC236}">
                            <a16:creationId xmlns:a16="http://schemas.microsoft.com/office/drawing/2014/main" id="{020C78D3-6277-4C60-88A2-4E2DAB22BD4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70588" y="3925607"/>
                        <a:ext cx="1901825" cy="388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23">
            <a:extLst>
              <a:ext uri="{FF2B5EF4-FFF2-40B4-BE49-F238E27FC236}">
                <a16:creationId xmlns:a16="http://schemas.microsoft.com/office/drawing/2014/main" id="{1E510E4B-348E-458A-9B73-E70E073A1B5C}"/>
              </a:ext>
            </a:extLst>
          </p:cNvPr>
          <p:cNvGraphicFramePr>
            <a:graphicFrameLocks noChangeAspect="1"/>
          </p:cNvGraphicFramePr>
          <p:nvPr>
            <p:extLst>
              <p:ext uri="{D42A27DB-BD31-4B8C-83A1-F6EECF244321}">
                <p14:modId xmlns:p14="http://schemas.microsoft.com/office/powerpoint/2010/main" val="2853507773"/>
              </p:ext>
            </p:extLst>
          </p:nvPr>
        </p:nvGraphicFramePr>
        <p:xfrm>
          <a:off x="2373763" y="4670144"/>
          <a:ext cx="1908175" cy="390525"/>
        </p:xfrm>
        <a:graphic>
          <a:graphicData uri="http://schemas.openxmlformats.org/presentationml/2006/ole">
            <mc:AlternateContent xmlns:mc="http://schemas.openxmlformats.org/markup-compatibility/2006">
              <mc:Choice xmlns:v="urn:schemas-microsoft-com:vml" Requires="v">
                <p:oleObj name="Egyenlet" r:id="rId8" imgW="1117440" imgH="228600" progId="Equation.3">
                  <p:embed/>
                </p:oleObj>
              </mc:Choice>
              <mc:Fallback>
                <p:oleObj name="Egyenlet" r:id="rId8" imgW="1117440" imgH="228600" progId="Equation.3">
                  <p:embed/>
                  <p:pic>
                    <p:nvPicPr>
                      <p:cNvPr id="16" name="Object 23">
                        <a:extLst>
                          <a:ext uri="{FF2B5EF4-FFF2-40B4-BE49-F238E27FC236}">
                            <a16:creationId xmlns:a16="http://schemas.microsoft.com/office/drawing/2014/main" id="{1E510E4B-348E-458A-9B73-E70E073A1B5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73763" y="4670144"/>
                        <a:ext cx="1908175" cy="390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24">
            <a:extLst>
              <a:ext uri="{FF2B5EF4-FFF2-40B4-BE49-F238E27FC236}">
                <a16:creationId xmlns:a16="http://schemas.microsoft.com/office/drawing/2014/main" id="{D6CF708A-9E7B-418E-A9FB-CF6DB3503BD2}"/>
              </a:ext>
            </a:extLst>
          </p:cNvPr>
          <p:cNvGraphicFramePr>
            <a:graphicFrameLocks noChangeAspect="1"/>
          </p:cNvGraphicFramePr>
          <p:nvPr>
            <p:extLst>
              <p:ext uri="{D42A27DB-BD31-4B8C-83A1-F6EECF244321}">
                <p14:modId xmlns:p14="http://schemas.microsoft.com/office/powerpoint/2010/main" val="943905459"/>
              </p:ext>
            </p:extLst>
          </p:nvPr>
        </p:nvGraphicFramePr>
        <p:xfrm>
          <a:off x="1824488" y="5909982"/>
          <a:ext cx="846137" cy="738187"/>
        </p:xfrm>
        <a:graphic>
          <a:graphicData uri="http://schemas.openxmlformats.org/presentationml/2006/ole">
            <mc:AlternateContent xmlns:mc="http://schemas.openxmlformats.org/markup-compatibility/2006">
              <mc:Choice xmlns:v="urn:schemas-microsoft-com:vml" Requires="v">
                <p:oleObj name="Egyenlet" r:id="rId10" imgW="495000" imgH="431640" progId="Equation.3">
                  <p:embed/>
                </p:oleObj>
              </mc:Choice>
              <mc:Fallback>
                <p:oleObj name="Egyenlet" r:id="rId10" imgW="495000" imgH="431640" progId="Equation.3">
                  <p:embed/>
                  <p:pic>
                    <p:nvPicPr>
                      <p:cNvPr id="17" name="Object 24">
                        <a:extLst>
                          <a:ext uri="{FF2B5EF4-FFF2-40B4-BE49-F238E27FC236}">
                            <a16:creationId xmlns:a16="http://schemas.microsoft.com/office/drawing/2014/main" id="{D6CF708A-9E7B-418E-A9FB-CF6DB3503BD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24488" y="5909982"/>
                        <a:ext cx="846137" cy="738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25">
            <a:extLst>
              <a:ext uri="{FF2B5EF4-FFF2-40B4-BE49-F238E27FC236}">
                <a16:creationId xmlns:a16="http://schemas.microsoft.com/office/drawing/2014/main" id="{D4A2ECD6-96D9-4794-AD8A-FCFA1217E087}"/>
              </a:ext>
            </a:extLst>
          </p:cNvPr>
          <p:cNvGraphicFramePr>
            <a:graphicFrameLocks noChangeAspect="1"/>
          </p:cNvGraphicFramePr>
          <p:nvPr>
            <p:extLst>
              <p:ext uri="{D42A27DB-BD31-4B8C-83A1-F6EECF244321}">
                <p14:modId xmlns:p14="http://schemas.microsoft.com/office/powerpoint/2010/main" val="812778133"/>
              </p:ext>
            </p:extLst>
          </p:nvPr>
        </p:nvGraphicFramePr>
        <p:xfrm>
          <a:off x="3311975" y="5897282"/>
          <a:ext cx="889000" cy="736600"/>
        </p:xfrm>
        <a:graphic>
          <a:graphicData uri="http://schemas.openxmlformats.org/presentationml/2006/ole">
            <mc:AlternateContent xmlns:mc="http://schemas.openxmlformats.org/markup-compatibility/2006">
              <mc:Choice xmlns:v="urn:schemas-microsoft-com:vml" Requires="v">
                <p:oleObj name="Egyenlet" r:id="rId12" imgW="520560" imgH="431640" progId="Equation.3">
                  <p:embed/>
                </p:oleObj>
              </mc:Choice>
              <mc:Fallback>
                <p:oleObj name="Egyenlet" r:id="rId12" imgW="520560" imgH="431640" progId="Equation.3">
                  <p:embed/>
                  <p:pic>
                    <p:nvPicPr>
                      <p:cNvPr id="18" name="Object 25">
                        <a:extLst>
                          <a:ext uri="{FF2B5EF4-FFF2-40B4-BE49-F238E27FC236}">
                            <a16:creationId xmlns:a16="http://schemas.microsoft.com/office/drawing/2014/main" id="{D4A2ECD6-96D9-4794-AD8A-FCFA1217E08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11975" y="5897282"/>
                        <a:ext cx="889000"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35">
            <a:extLst>
              <a:ext uri="{FF2B5EF4-FFF2-40B4-BE49-F238E27FC236}">
                <a16:creationId xmlns:a16="http://schemas.microsoft.com/office/drawing/2014/main" id="{5FAC039B-1E74-4B78-A46B-1697888CF1CB}"/>
              </a:ext>
            </a:extLst>
          </p:cNvPr>
          <p:cNvSpPr txBox="1">
            <a:spLocks noChangeArrowheads="1"/>
          </p:cNvSpPr>
          <p:nvPr/>
        </p:nvSpPr>
        <p:spPr bwMode="auto">
          <a:xfrm>
            <a:off x="1040263" y="4468532"/>
            <a:ext cx="1879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a:t>Backward:</a:t>
            </a:r>
          </a:p>
        </p:txBody>
      </p:sp>
      <p:sp>
        <p:nvSpPr>
          <p:cNvPr id="20" name="Text Box 36">
            <a:extLst>
              <a:ext uri="{FF2B5EF4-FFF2-40B4-BE49-F238E27FC236}">
                <a16:creationId xmlns:a16="http://schemas.microsoft.com/office/drawing/2014/main" id="{378AD307-93ED-4984-BC82-451F02286667}"/>
              </a:ext>
            </a:extLst>
          </p:cNvPr>
          <p:cNvSpPr txBox="1">
            <a:spLocks noChangeArrowheads="1"/>
          </p:cNvSpPr>
          <p:nvPr/>
        </p:nvSpPr>
        <p:spPr bwMode="auto">
          <a:xfrm>
            <a:off x="1041850" y="3723994"/>
            <a:ext cx="1879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a:t>Outward:</a:t>
            </a:r>
          </a:p>
        </p:txBody>
      </p:sp>
      <p:grpSp>
        <p:nvGrpSpPr>
          <p:cNvPr id="21" name="Group 57">
            <a:extLst>
              <a:ext uri="{FF2B5EF4-FFF2-40B4-BE49-F238E27FC236}">
                <a16:creationId xmlns:a16="http://schemas.microsoft.com/office/drawing/2014/main" id="{C47DC987-6B45-4A76-993C-E4FB20F282C5}"/>
              </a:ext>
            </a:extLst>
          </p:cNvPr>
          <p:cNvGrpSpPr>
            <a:grpSpLocks/>
          </p:cNvGrpSpPr>
          <p:nvPr/>
        </p:nvGrpSpPr>
        <p:grpSpPr bwMode="auto">
          <a:xfrm>
            <a:off x="5077275" y="3866869"/>
            <a:ext cx="3814763" cy="2386013"/>
            <a:chOff x="3030" y="2410"/>
            <a:chExt cx="2403" cy="1503"/>
          </a:xfrm>
        </p:grpSpPr>
        <p:sp>
          <p:nvSpPr>
            <p:cNvPr id="22" name="Rectangle 37">
              <a:extLst>
                <a:ext uri="{FF2B5EF4-FFF2-40B4-BE49-F238E27FC236}">
                  <a16:creationId xmlns:a16="http://schemas.microsoft.com/office/drawing/2014/main" id="{E4A46CF5-928C-4717-8BA1-911FE457105D}"/>
                </a:ext>
              </a:extLst>
            </p:cNvPr>
            <p:cNvSpPr>
              <a:spLocks noChangeArrowheads="1"/>
            </p:cNvSpPr>
            <p:nvPr/>
          </p:nvSpPr>
          <p:spPr bwMode="auto">
            <a:xfrm>
              <a:off x="3030" y="2410"/>
              <a:ext cx="2392" cy="1503"/>
            </a:xfrm>
            <a:prstGeom prst="rect">
              <a:avLst/>
            </a:prstGeom>
            <a:solidFill>
              <a:schemeClr val="bg1"/>
            </a:solidFill>
            <a:ln w="9525">
              <a:solidFill>
                <a:schemeClr val="tx1"/>
              </a:solidFill>
              <a:miter lim="800000"/>
              <a:headEnd/>
              <a:tailEnd/>
            </a:ln>
          </p:spPr>
          <p:txBody>
            <a:bodyPr wrap="none" anchor="ct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endParaRPr lang="en-US" altLang="en-SI"/>
            </a:p>
          </p:txBody>
        </p:sp>
        <p:sp>
          <p:nvSpPr>
            <p:cNvPr id="23" name="Rectangle 38">
              <a:extLst>
                <a:ext uri="{FF2B5EF4-FFF2-40B4-BE49-F238E27FC236}">
                  <a16:creationId xmlns:a16="http://schemas.microsoft.com/office/drawing/2014/main" id="{4770773B-7CFB-4C54-9CF7-778A74502BAD}"/>
                </a:ext>
              </a:extLst>
            </p:cNvPr>
            <p:cNvSpPr>
              <a:spLocks noChangeArrowheads="1"/>
            </p:cNvSpPr>
            <p:nvPr/>
          </p:nvSpPr>
          <p:spPr bwMode="auto">
            <a:xfrm>
              <a:off x="3396" y="2719"/>
              <a:ext cx="1444" cy="813"/>
            </a:xfrm>
            <a:prstGeom prst="rect">
              <a:avLst/>
            </a:prstGeom>
            <a:solidFill>
              <a:schemeClr val="bg1"/>
            </a:solidFill>
            <a:ln w="9525">
              <a:solidFill>
                <a:schemeClr val="tx1"/>
              </a:solidFill>
              <a:miter lim="800000"/>
              <a:headEnd/>
              <a:tailEnd/>
            </a:ln>
          </p:spPr>
          <p:txBody>
            <a:bodyPr wrap="none" anchor="ct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endParaRPr lang="en-US" altLang="en-SI"/>
            </a:p>
          </p:txBody>
        </p:sp>
        <p:sp>
          <p:nvSpPr>
            <p:cNvPr id="24" name="Rectangle 39">
              <a:extLst>
                <a:ext uri="{FF2B5EF4-FFF2-40B4-BE49-F238E27FC236}">
                  <a16:creationId xmlns:a16="http://schemas.microsoft.com/office/drawing/2014/main" id="{1E620697-3A48-48B1-933B-4E807B604921}"/>
                </a:ext>
              </a:extLst>
            </p:cNvPr>
            <p:cNvSpPr>
              <a:spLocks noChangeArrowheads="1"/>
            </p:cNvSpPr>
            <p:nvPr/>
          </p:nvSpPr>
          <p:spPr bwMode="auto">
            <a:xfrm>
              <a:off x="3885" y="3037"/>
              <a:ext cx="1444" cy="183"/>
            </a:xfrm>
            <a:prstGeom prst="rect">
              <a:avLst/>
            </a:prstGeom>
            <a:solidFill>
              <a:schemeClr val="bg1"/>
            </a:solidFill>
            <a:ln w="9525">
              <a:solidFill>
                <a:schemeClr val="tx1"/>
              </a:solidFill>
              <a:miter lim="800000"/>
              <a:headEnd/>
              <a:tailEnd/>
            </a:ln>
          </p:spPr>
          <p:txBody>
            <a:bodyPr wrap="none" anchor="ct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endParaRPr lang="en-US" altLang="en-SI"/>
            </a:p>
          </p:txBody>
        </p:sp>
        <p:sp>
          <p:nvSpPr>
            <p:cNvPr id="25" name="Rectangle 40">
              <a:extLst>
                <a:ext uri="{FF2B5EF4-FFF2-40B4-BE49-F238E27FC236}">
                  <a16:creationId xmlns:a16="http://schemas.microsoft.com/office/drawing/2014/main" id="{05A47098-DA82-4F29-B46C-B460A8916318}"/>
                </a:ext>
              </a:extLst>
            </p:cNvPr>
            <p:cNvSpPr>
              <a:spLocks noChangeArrowheads="1"/>
            </p:cNvSpPr>
            <p:nvPr/>
          </p:nvSpPr>
          <p:spPr bwMode="auto">
            <a:xfrm>
              <a:off x="3756" y="2725"/>
              <a:ext cx="382" cy="801"/>
            </a:xfrm>
            <a:prstGeom prst="rect">
              <a:avLst/>
            </a:prstGeom>
            <a:solidFill>
              <a:schemeClr val="bg1"/>
            </a:solidFill>
            <a:ln w="9525">
              <a:solidFill>
                <a:schemeClr val="tx1"/>
              </a:solidFill>
              <a:miter lim="800000"/>
              <a:headEnd/>
              <a:tailEnd/>
            </a:ln>
          </p:spPr>
          <p:txBody>
            <a:bodyPr wrap="none" anchor="ct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endParaRPr lang="en-US" altLang="en-SI"/>
            </a:p>
          </p:txBody>
        </p:sp>
        <p:sp>
          <p:nvSpPr>
            <p:cNvPr id="26" name="Line 41">
              <a:extLst>
                <a:ext uri="{FF2B5EF4-FFF2-40B4-BE49-F238E27FC236}">
                  <a16:creationId xmlns:a16="http://schemas.microsoft.com/office/drawing/2014/main" id="{682F1745-2977-4F72-A26F-D7D1D4420D0D}"/>
                </a:ext>
              </a:extLst>
            </p:cNvPr>
            <p:cNvSpPr>
              <a:spLocks noChangeShapeType="1"/>
            </p:cNvSpPr>
            <p:nvPr/>
          </p:nvSpPr>
          <p:spPr bwMode="auto">
            <a:xfrm>
              <a:off x="3480" y="3531"/>
              <a:ext cx="0" cy="26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SI"/>
            </a:p>
          </p:txBody>
        </p:sp>
        <p:sp>
          <p:nvSpPr>
            <p:cNvPr id="27" name="Line 42">
              <a:extLst>
                <a:ext uri="{FF2B5EF4-FFF2-40B4-BE49-F238E27FC236}">
                  <a16:creationId xmlns:a16="http://schemas.microsoft.com/office/drawing/2014/main" id="{A5694D60-A04C-4E17-A13E-12B7C7297EAB}"/>
                </a:ext>
              </a:extLst>
            </p:cNvPr>
            <p:cNvSpPr>
              <a:spLocks noChangeShapeType="1"/>
            </p:cNvSpPr>
            <p:nvPr/>
          </p:nvSpPr>
          <p:spPr bwMode="auto">
            <a:xfrm>
              <a:off x="4710" y="3531"/>
              <a:ext cx="0" cy="26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SI"/>
            </a:p>
          </p:txBody>
        </p:sp>
        <p:sp>
          <p:nvSpPr>
            <p:cNvPr id="28" name="Line 43">
              <a:extLst>
                <a:ext uri="{FF2B5EF4-FFF2-40B4-BE49-F238E27FC236}">
                  <a16:creationId xmlns:a16="http://schemas.microsoft.com/office/drawing/2014/main" id="{B7841063-3F7B-4E68-B07D-2B45E2772CB5}"/>
                </a:ext>
              </a:extLst>
            </p:cNvPr>
            <p:cNvSpPr>
              <a:spLocks noChangeShapeType="1"/>
            </p:cNvSpPr>
            <p:nvPr/>
          </p:nvSpPr>
          <p:spPr bwMode="auto">
            <a:xfrm flipH="1" flipV="1">
              <a:off x="3477" y="3663"/>
              <a:ext cx="3" cy="12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SI"/>
            </a:p>
          </p:txBody>
        </p:sp>
        <p:sp>
          <p:nvSpPr>
            <p:cNvPr id="29" name="Line 44">
              <a:extLst>
                <a:ext uri="{FF2B5EF4-FFF2-40B4-BE49-F238E27FC236}">
                  <a16:creationId xmlns:a16="http://schemas.microsoft.com/office/drawing/2014/main" id="{A34E8D62-FFB8-4814-93E5-BA8012DD3FFE}"/>
                </a:ext>
              </a:extLst>
            </p:cNvPr>
            <p:cNvSpPr>
              <a:spLocks noChangeShapeType="1"/>
            </p:cNvSpPr>
            <p:nvPr/>
          </p:nvSpPr>
          <p:spPr bwMode="auto">
            <a:xfrm flipH="1" flipV="1">
              <a:off x="4707" y="3630"/>
              <a:ext cx="3" cy="126"/>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SI"/>
            </a:p>
          </p:txBody>
        </p:sp>
        <p:sp>
          <p:nvSpPr>
            <p:cNvPr id="30" name="Text Box 45">
              <a:extLst>
                <a:ext uri="{FF2B5EF4-FFF2-40B4-BE49-F238E27FC236}">
                  <a16:creationId xmlns:a16="http://schemas.microsoft.com/office/drawing/2014/main" id="{519CC32E-FA38-408E-A703-F39A19056714}"/>
                </a:ext>
              </a:extLst>
            </p:cNvPr>
            <p:cNvSpPr txBox="1">
              <a:spLocks noChangeArrowheads="1"/>
            </p:cNvSpPr>
            <p:nvPr/>
          </p:nvSpPr>
          <p:spPr bwMode="auto">
            <a:xfrm>
              <a:off x="3498" y="3633"/>
              <a:ext cx="3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i="1"/>
                <a:t>Q</a:t>
              </a:r>
            </a:p>
          </p:txBody>
        </p:sp>
        <p:sp>
          <p:nvSpPr>
            <p:cNvPr id="31" name="Line 46">
              <a:extLst>
                <a:ext uri="{FF2B5EF4-FFF2-40B4-BE49-F238E27FC236}">
                  <a16:creationId xmlns:a16="http://schemas.microsoft.com/office/drawing/2014/main" id="{AB4C5CF5-A5AB-4139-9AD9-DEEEF389AA83}"/>
                </a:ext>
              </a:extLst>
            </p:cNvPr>
            <p:cNvSpPr>
              <a:spLocks noChangeShapeType="1"/>
            </p:cNvSpPr>
            <p:nvPr/>
          </p:nvSpPr>
          <p:spPr bwMode="auto">
            <a:xfrm>
              <a:off x="3573" y="2598"/>
              <a:ext cx="183" cy="3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SI"/>
            </a:p>
          </p:txBody>
        </p:sp>
        <p:sp>
          <p:nvSpPr>
            <p:cNvPr id="32" name="Line 47">
              <a:extLst>
                <a:ext uri="{FF2B5EF4-FFF2-40B4-BE49-F238E27FC236}">
                  <a16:creationId xmlns:a16="http://schemas.microsoft.com/office/drawing/2014/main" id="{94B72FEF-3B7A-469B-B1F9-07F12318D0E4}"/>
                </a:ext>
              </a:extLst>
            </p:cNvPr>
            <p:cNvSpPr>
              <a:spLocks noChangeShapeType="1"/>
            </p:cNvSpPr>
            <p:nvPr/>
          </p:nvSpPr>
          <p:spPr bwMode="auto">
            <a:xfrm flipV="1">
              <a:off x="4137" y="2592"/>
              <a:ext cx="216" cy="27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SI"/>
            </a:p>
          </p:txBody>
        </p:sp>
        <p:sp>
          <p:nvSpPr>
            <p:cNvPr id="33" name="Text Box 48">
              <a:extLst>
                <a:ext uri="{FF2B5EF4-FFF2-40B4-BE49-F238E27FC236}">
                  <a16:creationId xmlns:a16="http://schemas.microsoft.com/office/drawing/2014/main" id="{136C216B-AE12-4CF8-8881-94ED9B0EDD02}"/>
                </a:ext>
              </a:extLst>
            </p:cNvPr>
            <p:cNvSpPr txBox="1">
              <a:spLocks noChangeArrowheads="1"/>
            </p:cNvSpPr>
            <p:nvPr/>
          </p:nvSpPr>
          <p:spPr bwMode="auto">
            <a:xfrm>
              <a:off x="4320" y="2451"/>
              <a:ext cx="3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i="1"/>
                <a:t>A</a:t>
              </a:r>
              <a:r>
                <a:rPr lang="en-GB" altLang="en-SI" i="1" baseline="-25000"/>
                <a:t>2</a:t>
              </a:r>
            </a:p>
          </p:txBody>
        </p:sp>
        <p:sp>
          <p:nvSpPr>
            <p:cNvPr id="34" name="Text Box 49">
              <a:extLst>
                <a:ext uri="{FF2B5EF4-FFF2-40B4-BE49-F238E27FC236}">
                  <a16:creationId xmlns:a16="http://schemas.microsoft.com/office/drawing/2014/main" id="{CA12DCB7-1B52-4C77-90EB-6EAF58325555}"/>
                </a:ext>
              </a:extLst>
            </p:cNvPr>
            <p:cNvSpPr txBox="1">
              <a:spLocks noChangeArrowheads="1"/>
            </p:cNvSpPr>
            <p:nvPr/>
          </p:nvSpPr>
          <p:spPr bwMode="auto">
            <a:xfrm>
              <a:off x="3345" y="2457"/>
              <a:ext cx="3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i="1"/>
                <a:t>A</a:t>
              </a:r>
              <a:r>
                <a:rPr lang="en-GB" altLang="en-SI" i="1" baseline="-25000"/>
                <a:t>1</a:t>
              </a:r>
            </a:p>
          </p:txBody>
        </p:sp>
        <p:sp>
          <p:nvSpPr>
            <p:cNvPr id="35" name="Text Box 51">
              <a:extLst>
                <a:ext uri="{FF2B5EF4-FFF2-40B4-BE49-F238E27FC236}">
                  <a16:creationId xmlns:a16="http://schemas.microsoft.com/office/drawing/2014/main" id="{2EA3DA50-7FAD-43D6-8F1E-518A1B828DAF}"/>
                </a:ext>
              </a:extLst>
            </p:cNvPr>
            <p:cNvSpPr txBox="1">
              <a:spLocks noChangeArrowheads="1"/>
            </p:cNvSpPr>
            <p:nvPr/>
          </p:nvSpPr>
          <p:spPr bwMode="auto">
            <a:xfrm>
              <a:off x="3426" y="3039"/>
              <a:ext cx="3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i="1"/>
                <a:t>p</a:t>
              </a:r>
              <a:r>
                <a:rPr lang="en-GB" altLang="en-SI" i="1" baseline="-25000"/>
                <a:t>1</a:t>
              </a:r>
            </a:p>
          </p:txBody>
        </p:sp>
        <p:sp>
          <p:nvSpPr>
            <p:cNvPr id="36" name="Text Box 52">
              <a:extLst>
                <a:ext uri="{FF2B5EF4-FFF2-40B4-BE49-F238E27FC236}">
                  <a16:creationId xmlns:a16="http://schemas.microsoft.com/office/drawing/2014/main" id="{F61A0500-2259-4673-B136-D9D3581D8D37}"/>
                </a:ext>
              </a:extLst>
            </p:cNvPr>
            <p:cNvSpPr txBox="1">
              <a:spLocks noChangeArrowheads="1"/>
            </p:cNvSpPr>
            <p:nvPr/>
          </p:nvSpPr>
          <p:spPr bwMode="auto">
            <a:xfrm>
              <a:off x="4359" y="2748"/>
              <a:ext cx="3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i="1"/>
                <a:t>p</a:t>
              </a:r>
              <a:r>
                <a:rPr lang="en-GB" altLang="en-SI" i="1" baseline="-25000"/>
                <a:t>2</a:t>
              </a:r>
            </a:p>
          </p:txBody>
        </p:sp>
        <p:sp>
          <p:nvSpPr>
            <p:cNvPr id="37" name="Line 53">
              <a:extLst>
                <a:ext uri="{FF2B5EF4-FFF2-40B4-BE49-F238E27FC236}">
                  <a16:creationId xmlns:a16="http://schemas.microsoft.com/office/drawing/2014/main" id="{93CCB9D5-6B27-445B-8C84-1871360A550A}"/>
                </a:ext>
              </a:extLst>
            </p:cNvPr>
            <p:cNvSpPr>
              <a:spLocks noChangeShapeType="1"/>
            </p:cNvSpPr>
            <p:nvPr/>
          </p:nvSpPr>
          <p:spPr bwMode="auto">
            <a:xfrm>
              <a:off x="5046" y="3372"/>
              <a:ext cx="294"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SI"/>
            </a:p>
          </p:txBody>
        </p:sp>
        <p:sp>
          <p:nvSpPr>
            <p:cNvPr id="38" name="Line 54">
              <a:extLst>
                <a:ext uri="{FF2B5EF4-FFF2-40B4-BE49-F238E27FC236}">
                  <a16:creationId xmlns:a16="http://schemas.microsoft.com/office/drawing/2014/main" id="{CAE430A1-4046-45D9-B0FB-ACF6A172C04C}"/>
                </a:ext>
              </a:extLst>
            </p:cNvPr>
            <p:cNvSpPr>
              <a:spLocks noChangeShapeType="1"/>
            </p:cNvSpPr>
            <p:nvPr/>
          </p:nvSpPr>
          <p:spPr bwMode="auto">
            <a:xfrm>
              <a:off x="5034" y="2949"/>
              <a:ext cx="294"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SI"/>
            </a:p>
          </p:txBody>
        </p:sp>
        <p:sp>
          <p:nvSpPr>
            <p:cNvPr id="39" name="Text Box 55">
              <a:extLst>
                <a:ext uri="{FF2B5EF4-FFF2-40B4-BE49-F238E27FC236}">
                  <a16:creationId xmlns:a16="http://schemas.microsoft.com/office/drawing/2014/main" id="{60965D9C-B570-42A7-B1FD-C75F5E14D50B}"/>
                </a:ext>
              </a:extLst>
            </p:cNvPr>
            <p:cNvSpPr txBox="1">
              <a:spLocks noChangeArrowheads="1"/>
            </p:cNvSpPr>
            <p:nvPr/>
          </p:nvSpPr>
          <p:spPr bwMode="auto">
            <a:xfrm>
              <a:off x="5088" y="2709"/>
              <a:ext cx="3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i="1"/>
                <a:t>v</a:t>
              </a:r>
              <a:r>
                <a:rPr lang="en-GB" altLang="en-SI" i="1" baseline="-25000"/>
                <a:t>B</a:t>
              </a:r>
            </a:p>
          </p:txBody>
        </p:sp>
        <p:sp>
          <p:nvSpPr>
            <p:cNvPr id="40" name="Text Box 56">
              <a:extLst>
                <a:ext uri="{FF2B5EF4-FFF2-40B4-BE49-F238E27FC236}">
                  <a16:creationId xmlns:a16="http://schemas.microsoft.com/office/drawing/2014/main" id="{C9FDA9F3-6E5A-41FE-8A30-813949C2321E}"/>
                </a:ext>
              </a:extLst>
            </p:cNvPr>
            <p:cNvSpPr txBox="1">
              <a:spLocks noChangeArrowheads="1"/>
            </p:cNvSpPr>
            <p:nvPr/>
          </p:nvSpPr>
          <p:spPr bwMode="auto">
            <a:xfrm>
              <a:off x="5052" y="3141"/>
              <a:ext cx="3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i="1"/>
                <a:t>v</a:t>
              </a:r>
              <a:r>
                <a:rPr lang="en-GB" altLang="en-SI" i="1" baseline="-25000"/>
                <a:t>0</a:t>
              </a:r>
            </a:p>
          </p:txBody>
        </p:sp>
      </p:grpSp>
    </p:spTree>
    <p:extLst>
      <p:ext uri="{BB962C8B-B14F-4D97-AF65-F5344CB8AC3E}">
        <p14:creationId xmlns:p14="http://schemas.microsoft.com/office/powerpoint/2010/main" val="2062350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500"/>
                                        <p:tgtEl>
                                          <p:spTgt spid="11"/>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ox(in)">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ox(in)">
                                      <p:cBhvr>
                                        <p:cTn id="20" dur="500"/>
                                        <p:tgtEl>
                                          <p:spTgt spid="12"/>
                                        </p:tgtEl>
                                      </p:cBhvr>
                                    </p:animEffect>
                                  </p:childTnLst>
                                </p:cTn>
                              </p:par>
                              <p:par>
                                <p:cTn id="21" presetID="4" presetClass="entr" presetSubtype="1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par>
                                <p:cTn id="29" presetID="4" presetClass="entr" presetSubtype="16"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ox(in)">
                                      <p:cBhvr>
                                        <p:cTn id="31" dur="500"/>
                                        <p:tgtEl>
                                          <p:spTgt spid="13"/>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ox(in)">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linds(horizontal)">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blinds(horizontal)">
                                      <p:cBhvr>
                                        <p:cTn id="50" dur="500"/>
                                        <p:tgtEl>
                                          <p:spTgt spid="15"/>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blinds(horizontal)">
                                      <p:cBhvr>
                                        <p:cTn id="53" dur="500"/>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blinds(horizontal)">
                                      <p:cBhvr>
                                        <p:cTn id="58" dur="500"/>
                                        <p:tgtEl>
                                          <p:spTgt spid="19"/>
                                        </p:tgtEl>
                                      </p:cBhvr>
                                    </p:animEffect>
                                  </p:childTnLst>
                                </p:cTn>
                              </p:par>
                              <p:par>
                                <p:cTn id="59" presetID="3" presetClass="entr" presetSubtype="10" fill="hold"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blinds(horizontal)">
                                      <p:cBhvr>
                                        <p:cTn id="61" dur="500"/>
                                        <p:tgtEl>
                                          <p:spTgt spid="16"/>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blinds(horizontal)">
                                      <p:cBhvr>
                                        <p:cTn id="66" dur="500"/>
                                        <p:tgtEl>
                                          <p:spTgt spid="17"/>
                                        </p:tgtEl>
                                      </p:cBhvr>
                                    </p:animEffect>
                                  </p:childTnLst>
                                </p:cTn>
                              </p:par>
                              <p:par>
                                <p:cTn id="67" presetID="3" presetClass="entr" presetSubtype="10" fill="hold"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blinds(horizontal)">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4" grpId="0" animBg="1"/>
      <p:bldP spid="19"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4AF97-FF45-4E49-B09D-FB14E48F5AD9}"/>
              </a:ext>
            </a:extLst>
          </p:cNvPr>
          <p:cNvSpPr>
            <a:spLocks noGrp="1"/>
          </p:cNvSpPr>
          <p:nvPr>
            <p:ph type="title"/>
          </p:nvPr>
        </p:nvSpPr>
        <p:spPr>
          <a:xfrm>
            <a:off x="838200" y="365126"/>
            <a:ext cx="10515600" cy="812266"/>
          </a:xfrm>
        </p:spPr>
        <p:txBody>
          <a:bodyPr/>
          <a:lstStyle/>
          <a:p>
            <a:r>
              <a:rPr lang="en-US" dirty="0"/>
              <a:t>Friction</a:t>
            </a:r>
            <a:endParaRPr lang="en-SI" dirty="0"/>
          </a:p>
        </p:txBody>
      </p:sp>
      <p:sp>
        <p:nvSpPr>
          <p:cNvPr id="4" name="Text Box 4">
            <a:extLst>
              <a:ext uri="{FF2B5EF4-FFF2-40B4-BE49-F238E27FC236}">
                <a16:creationId xmlns:a16="http://schemas.microsoft.com/office/drawing/2014/main" id="{2C410F33-57A9-47FF-A7AC-B5ED4D421416}"/>
              </a:ext>
            </a:extLst>
          </p:cNvPr>
          <p:cNvSpPr txBox="1">
            <a:spLocks noChangeArrowheads="1"/>
          </p:cNvSpPr>
          <p:nvPr/>
        </p:nvSpPr>
        <p:spPr bwMode="auto">
          <a:xfrm>
            <a:off x="605184" y="2793545"/>
            <a:ext cx="927688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dirty="0"/>
              <a:t>Hydraulic cylinders should be possibly operated in the 3</a:t>
            </a:r>
            <a:r>
              <a:rPr lang="hu-HU" altLang="en-SI" baseline="30000" dirty="0"/>
              <a:t>rd</a:t>
            </a:r>
            <a:r>
              <a:rPr lang="en-GB" altLang="en-SI" dirty="0"/>
              <a:t> region for smooth operation.</a:t>
            </a:r>
          </a:p>
          <a:p>
            <a:pPr eaLnBrk="1" hangingPunct="1">
              <a:spcBef>
                <a:spcPct val="50000"/>
              </a:spcBef>
            </a:pPr>
            <a:r>
              <a:rPr lang="hu-HU" altLang="en-SI" dirty="0"/>
              <a:t>If the cylinder is new,</a:t>
            </a:r>
            <a:r>
              <a:rPr lang="en-GB" altLang="en-SI" dirty="0"/>
              <a:t> the leakage losses are negligibly small so that</a:t>
            </a:r>
            <a:r>
              <a:rPr lang="hu-HU" altLang="en-SI" dirty="0"/>
              <a:t>:</a:t>
            </a:r>
            <a:endParaRPr lang="en-GB" altLang="en-SI" dirty="0"/>
          </a:p>
          <a:p>
            <a:pPr eaLnBrk="1" hangingPunct="1">
              <a:spcBef>
                <a:spcPct val="50000"/>
              </a:spcBef>
            </a:pPr>
            <a:r>
              <a:rPr lang="en-GB" altLang="en-SI" i="1" dirty="0" err="1">
                <a:cs typeface="Times New Roman" panose="02020603050405020304" pitchFamily="18" charset="0"/>
              </a:rPr>
              <a:t>η</a:t>
            </a:r>
            <a:r>
              <a:rPr lang="en-GB" altLang="en-SI" baseline="-25000" dirty="0" err="1"/>
              <a:t>c</a:t>
            </a:r>
            <a:r>
              <a:rPr lang="en-GB" altLang="en-SI" dirty="0"/>
              <a:t> = </a:t>
            </a:r>
            <a:r>
              <a:rPr lang="en-GB" altLang="en-SI" i="1" dirty="0" err="1">
                <a:cs typeface="Times New Roman" panose="02020603050405020304" pitchFamily="18" charset="0"/>
              </a:rPr>
              <a:t>η</a:t>
            </a:r>
            <a:r>
              <a:rPr lang="en-GB" altLang="en-SI" baseline="-25000" dirty="0" err="1"/>
              <a:t>mech</a:t>
            </a:r>
            <a:endParaRPr lang="en-GB" altLang="en-SI" baseline="-25000" dirty="0"/>
          </a:p>
        </p:txBody>
      </p:sp>
      <p:grpSp>
        <p:nvGrpSpPr>
          <p:cNvPr id="5" name="Group 8">
            <a:extLst>
              <a:ext uri="{FF2B5EF4-FFF2-40B4-BE49-F238E27FC236}">
                <a16:creationId xmlns:a16="http://schemas.microsoft.com/office/drawing/2014/main" id="{DFEBB901-1E2F-41B4-9BD4-6EFF9BF2D336}"/>
              </a:ext>
            </a:extLst>
          </p:cNvPr>
          <p:cNvGrpSpPr>
            <a:grpSpLocks/>
          </p:cNvGrpSpPr>
          <p:nvPr/>
        </p:nvGrpSpPr>
        <p:grpSpPr bwMode="auto">
          <a:xfrm>
            <a:off x="4130763" y="826159"/>
            <a:ext cx="3718511" cy="1908854"/>
            <a:chOff x="546" y="1500"/>
            <a:chExt cx="2624" cy="2115"/>
          </a:xfrm>
        </p:grpSpPr>
        <p:sp>
          <p:nvSpPr>
            <p:cNvPr id="6" name="Rectangle 9">
              <a:extLst>
                <a:ext uri="{FF2B5EF4-FFF2-40B4-BE49-F238E27FC236}">
                  <a16:creationId xmlns:a16="http://schemas.microsoft.com/office/drawing/2014/main" id="{056D6CF9-6599-4653-88C7-A40EFC681B65}"/>
                </a:ext>
              </a:extLst>
            </p:cNvPr>
            <p:cNvSpPr>
              <a:spLocks noChangeArrowheads="1"/>
            </p:cNvSpPr>
            <p:nvPr/>
          </p:nvSpPr>
          <p:spPr bwMode="auto">
            <a:xfrm>
              <a:off x="546" y="1500"/>
              <a:ext cx="2624" cy="20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endParaRPr lang="en-US" altLang="en-SI"/>
            </a:p>
          </p:txBody>
        </p:sp>
        <p:sp>
          <p:nvSpPr>
            <p:cNvPr id="7" name="Line 10">
              <a:extLst>
                <a:ext uri="{FF2B5EF4-FFF2-40B4-BE49-F238E27FC236}">
                  <a16:creationId xmlns:a16="http://schemas.microsoft.com/office/drawing/2014/main" id="{21EA898D-343A-4CBB-A052-F3C645445E27}"/>
                </a:ext>
              </a:extLst>
            </p:cNvPr>
            <p:cNvSpPr>
              <a:spLocks noChangeShapeType="1"/>
            </p:cNvSpPr>
            <p:nvPr/>
          </p:nvSpPr>
          <p:spPr bwMode="auto">
            <a:xfrm flipV="1">
              <a:off x="816" y="1584"/>
              <a:ext cx="0" cy="1776"/>
            </a:xfrm>
            <a:prstGeom prst="line">
              <a:avLst/>
            </a:prstGeom>
            <a:noFill/>
            <a:ln w="952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en-SI"/>
            </a:p>
          </p:txBody>
        </p:sp>
        <p:sp>
          <p:nvSpPr>
            <p:cNvPr id="8" name="Line 11">
              <a:extLst>
                <a:ext uri="{FF2B5EF4-FFF2-40B4-BE49-F238E27FC236}">
                  <a16:creationId xmlns:a16="http://schemas.microsoft.com/office/drawing/2014/main" id="{62E27D81-E573-43B5-9320-16D69BAA227D}"/>
                </a:ext>
              </a:extLst>
            </p:cNvPr>
            <p:cNvSpPr>
              <a:spLocks noChangeShapeType="1"/>
            </p:cNvSpPr>
            <p:nvPr/>
          </p:nvSpPr>
          <p:spPr bwMode="auto">
            <a:xfrm>
              <a:off x="672" y="3264"/>
              <a:ext cx="2352" cy="0"/>
            </a:xfrm>
            <a:prstGeom prst="line">
              <a:avLst/>
            </a:prstGeom>
            <a:noFill/>
            <a:ln w="952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en-SI"/>
            </a:p>
          </p:txBody>
        </p:sp>
        <p:sp>
          <p:nvSpPr>
            <p:cNvPr id="9" name="Freeform 12">
              <a:extLst>
                <a:ext uri="{FF2B5EF4-FFF2-40B4-BE49-F238E27FC236}">
                  <a16:creationId xmlns:a16="http://schemas.microsoft.com/office/drawing/2014/main" id="{6DF4B634-BA64-44CA-911A-F1829EF54B23}"/>
                </a:ext>
              </a:extLst>
            </p:cNvPr>
            <p:cNvSpPr>
              <a:spLocks/>
            </p:cNvSpPr>
            <p:nvPr/>
          </p:nvSpPr>
          <p:spPr bwMode="auto">
            <a:xfrm>
              <a:off x="816" y="1872"/>
              <a:ext cx="1848" cy="880"/>
            </a:xfrm>
            <a:custGeom>
              <a:avLst/>
              <a:gdLst>
                <a:gd name="T0" fmla="*/ 0 w 1848"/>
                <a:gd name="T1" fmla="*/ 0 h 880"/>
                <a:gd name="T2" fmla="*/ 144 w 1848"/>
                <a:gd name="T3" fmla="*/ 304 h 880"/>
                <a:gd name="T4" fmla="*/ 328 w 1848"/>
                <a:gd name="T5" fmla="*/ 576 h 880"/>
                <a:gd name="T6" fmla="*/ 440 w 1848"/>
                <a:gd name="T7" fmla="*/ 704 h 880"/>
                <a:gd name="T8" fmla="*/ 504 w 1848"/>
                <a:gd name="T9" fmla="*/ 784 h 880"/>
                <a:gd name="T10" fmla="*/ 640 w 1848"/>
                <a:gd name="T11" fmla="*/ 864 h 880"/>
                <a:gd name="T12" fmla="*/ 776 w 1848"/>
                <a:gd name="T13" fmla="*/ 880 h 880"/>
                <a:gd name="T14" fmla="*/ 896 w 1848"/>
                <a:gd name="T15" fmla="*/ 856 h 880"/>
                <a:gd name="T16" fmla="*/ 1848 w 1848"/>
                <a:gd name="T17" fmla="*/ 368 h 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48"/>
                <a:gd name="T28" fmla="*/ 0 h 880"/>
                <a:gd name="T29" fmla="*/ 1848 w 1848"/>
                <a:gd name="T30" fmla="*/ 880 h 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48" h="880">
                  <a:moveTo>
                    <a:pt x="0" y="0"/>
                  </a:moveTo>
                  <a:lnTo>
                    <a:pt x="144" y="304"/>
                  </a:lnTo>
                  <a:lnTo>
                    <a:pt x="328" y="576"/>
                  </a:lnTo>
                  <a:lnTo>
                    <a:pt x="440" y="704"/>
                  </a:lnTo>
                  <a:lnTo>
                    <a:pt x="504" y="784"/>
                  </a:lnTo>
                  <a:lnTo>
                    <a:pt x="640" y="864"/>
                  </a:lnTo>
                  <a:lnTo>
                    <a:pt x="776" y="880"/>
                  </a:lnTo>
                  <a:lnTo>
                    <a:pt x="896" y="856"/>
                  </a:lnTo>
                  <a:lnTo>
                    <a:pt x="1848" y="368"/>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endParaRPr lang="en-US" altLang="en-SI"/>
            </a:p>
          </p:txBody>
        </p:sp>
        <p:sp>
          <p:nvSpPr>
            <p:cNvPr id="10" name="Line 13">
              <a:extLst>
                <a:ext uri="{FF2B5EF4-FFF2-40B4-BE49-F238E27FC236}">
                  <a16:creationId xmlns:a16="http://schemas.microsoft.com/office/drawing/2014/main" id="{2BB3A640-33AD-4B6A-8A2C-84B1754640D5}"/>
                </a:ext>
              </a:extLst>
            </p:cNvPr>
            <p:cNvSpPr>
              <a:spLocks noChangeShapeType="1"/>
            </p:cNvSpPr>
            <p:nvPr/>
          </p:nvSpPr>
          <p:spPr bwMode="auto">
            <a:xfrm>
              <a:off x="1296" y="1872"/>
              <a:ext cx="0" cy="15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SI"/>
            </a:p>
          </p:txBody>
        </p:sp>
        <p:sp>
          <p:nvSpPr>
            <p:cNvPr id="11" name="Line 14">
              <a:extLst>
                <a:ext uri="{FF2B5EF4-FFF2-40B4-BE49-F238E27FC236}">
                  <a16:creationId xmlns:a16="http://schemas.microsoft.com/office/drawing/2014/main" id="{8C0BB55F-8E52-4FA1-9E53-1A448B1B385C}"/>
                </a:ext>
              </a:extLst>
            </p:cNvPr>
            <p:cNvSpPr>
              <a:spLocks noChangeShapeType="1"/>
            </p:cNvSpPr>
            <p:nvPr/>
          </p:nvSpPr>
          <p:spPr bwMode="auto">
            <a:xfrm>
              <a:off x="1728" y="1872"/>
              <a:ext cx="0" cy="15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SI"/>
            </a:p>
          </p:txBody>
        </p:sp>
        <p:sp>
          <p:nvSpPr>
            <p:cNvPr id="12" name="Text Box 15">
              <a:extLst>
                <a:ext uri="{FF2B5EF4-FFF2-40B4-BE49-F238E27FC236}">
                  <a16:creationId xmlns:a16="http://schemas.microsoft.com/office/drawing/2014/main" id="{C2743FC7-3FD8-40B5-A3AB-A79F7E48FCAC}"/>
                </a:ext>
              </a:extLst>
            </p:cNvPr>
            <p:cNvSpPr txBox="1">
              <a:spLocks noChangeArrowheads="1"/>
            </p:cNvSpPr>
            <p:nvPr/>
          </p:nvSpPr>
          <p:spPr bwMode="auto">
            <a:xfrm>
              <a:off x="576" y="1574"/>
              <a:ext cx="288"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hu-HU" altLang="en-SI" i="1"/>
                <a:t>F</a:t>
              </a:r>
              <a:r>
                <a:rPr lang="hu-HU" altLang="en-SI" i="1" baseline="-25000"/>
                <a:t>f</a:t>
              </a:r>
              <a:endParaRPr lang="en-GB" altLang="en-SI" i="1" baseline="-25000"/>
            </a:p>
          </p:txBody>
        </p:sp>
        <p:sp>
          <p:nvSpPr>
            <p:cNvPr id="13" name="Text Box 16">
              <a:extLst>
                <a:ext uri="{FF2B5EF4-FFF2-40B4-BE49-F238E27FC236}">
                  <a16:creationId xmlns:a16="http://schemas.microsoft.com/office/drawing/2014/main" id="{54B9A34D-2129-4B16-BB39-1127BC550F00}"/>
                </a:ext>
              </a:extLst>
            </p:cNvPr>
            <p:cNvSpPr txBox="1">
              <a:spLocks noChangeArrowheads="1"/>
            </p:cNvSpPr>
            <p:nvPr/>
          </p:nvSpPr>
          <p:spPr bwMode="auto">
            <a:xfrm>
              <a:off x="960" y="1776"/>
              <a:ext cx="240"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hu-HU" altLang="en-SI"/>
                <a:t>1</a:t>
              </a:r>
              <a:endParaRPr lang="en-GB" altLang="en-SI"/>
            </a:p>
          </p:txBody>
        </p:sp>
        <p:sp>
          <p:nvSpPr>
            <p:cNvPr id="14" name="Text Box 17">
              <a:extLst>
                <a:ext uri="{FF2B5EF4-FFF2-40B4-BE49-F238E27FC236}">
                  <a16:creationId xmlns:a16="http://schemas.microsoft.com/office/drawing/2014/main" id="{8A5D7EA7-8D42-4B17-A5E6-D8F5CB651225}"/>
                </a:ext>
              </a:extLst>
            </p:cNvPr>
            <p:cNvSpPr txBox="1">
              <a:spLocks noChangeArrowheads="1"/>
            </p:cNvSpPr>
            <p:nvPr/>
          </p:nvSpPr>
          <p:spPr bwMode="auto">
            <a:xfrm>
              <a:off x="2736" y="3254"/>
              <a:ext cx="288"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hu-HU" altLang="en-SI" i="1"/>
                <a:t>v</a:t>
              </a:r>
              <a:endParaRPr lang="en-GB" altLang="en-SI" i="1" baseline="-25000"/>
            </a:p>
          </p:txBody>
        </p:sp>
        <p:sp>
          <p:nvSpPr>
            <p:cNvPr id="15" name="Text Box 18">
              <a:extLst>
                <a:ext uri="{FF2B5EF4-FFF2-40B4-BE49-F238E27FC236}">
                  <a16:creationId xmlns:a16="http://schemas.microsoft.com/office/drawing/2014/main" id="{966879E7-6810-4FCB-B460-C6B088404082}"/>
                </a:ext>
              </a:extLst>
            </p:cNvPr>
            <p:cNvSpPr txBox="1">
              <a:spLocks noChangeArrowheads="1"/>
            </p:cNvSpPr>
            <p:nvPr/>
          </p:nvSpPr>
          <p:spPr bwMode="auto">
            <a:xfrm>
              <a:off x="1393" y="1776"/>
              <a:ext cx="239"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hu-HU" altLang="en-SI"/>
                <a:t>2</a:t>
              </a:r>
              <a:endParaRPr lang="en-GB" altLang="en-SI"/>
            </a:p>
          </p:txBody>
        </p:sp>
        <p:sp>
          <p:nvSpPr>
            <p:cNvPr id="16" name="Text Box 19">
              <a:extLst>
                <a:ext uri="{FF2B5EF4-FFF2-40B4-BE49-F238E27FC236}">
                  <a16:creationId xmlns:a16="http://schemas.microsoft.com/office/drawing/2014/main" id="{B9FD7BD2-E853-4E3B-A1EB-0D07A522C3D0}"/>
                </a:ext>
              </a:extLst>
            </p:cNvPr>
            <p:cNvSpPr txBox="1">
              <a:spLocks noChangeArrowheads="1"/>
            </p:cNvSpPr>
            <p:nvPr/>
          </p:nvSpPr>
          <p:spPr bwMode="auto">
            <a:xfrm>
              <a:off x="1872" y="1776"/>
              <a:ext cx="239"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hu-HU" altLang="en-SI"/>
                <a:t>3</a:t>
              </a:r>
              <a:endParaRPr lang="en-GB" altLang="en-SI"/>
            </a:p>
          </p:txBody>
        </p:sp>
      </p:grpSp>
      <p:sp>
        <p:nvSpPr>
          <p:cNvPr id="17" name="Text Box 20">
            <a:extLst>
              <a:ext uri="{FF2B5EF4-FFF2-40B4-BE49-F238E27FC236}">
                <a16:creationId xmlns:a16="http://schemas.microsoft.com/office/drawing/2014/main" id="{6E88D44C-7720-4C84-90B2-E42E9E4538DA}"/>
              </a:ext>
            </a:extLst>
          </p:cNvPr>
          <p:cNvSpPr txBox="1">
            <a:spLocks noChangeArrowheads="1"/>
          </p:cNvSpPr>
          <p:nvPr/>
        </p:nvSpPr>
        <p:spPr bwMode="auto">
          <a:xfrm>
            <a:off x="911014" y="1335245"/>
            <a:ext cx="2554287"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buFontTx/>
              <a:buAutoNum type="arabicPeriod"/>
            </a:pPr>
            <a:r>
              <a:rPr lang="en-GB" altLang="en-SI" dirty="0"/>
              <a:t>Stick-slip</a:t>
            </a:r>
          </a:p>
          <a:p>
            <a:pPr eaLnBrk="1" hangingPunct="1">
              <a:buFontTx/>
              <a:buAutoNum type="arabicPeriod"/>
            </a:pPr>
            <a:r>
              <a:rPr lang="en-GB" altLang="en-SI" dirty="0"/>
              <a:t>Transition</a:t>
            </a:r>
          </a:p>
          <a:p>
            <a:pPr eaLnBrk="1" hangingPunct="1">
              <a:buFontTx/>
              <a:buAutoNum type="arabicPeriod"/>
            </a:pPr>
            <a:r>
              <a:rPr lang="en-GB" altLang="en-SI" dirty="0"/>
              <a:t>Normal behaviour</a:t>
            </a:r>
          </a:p>
        </p:txBody>
      </p:sp>
      <p:graphicFrame>
        <p:nvGraphicFramePr>
          <p:cNvPr id="18" name="Object 21">
            <a:extLst>
              <a:ext uri="{FF2B5EF4-FFF2-40B4-BE49-F238E27FC236}">
                <a16:creationId xmlns:a16="http://schemas.microsoft.com/office/drawing/2014/main" id="{00259BCD-4EB5-422E-85F5-C1B208EA6BD2}"/>
              </a:ext>
            </a:extLst>
          </p:cNvPr>
          <p:cNvGraphicFramePr>
            <a:graphicFrameLocks noChangeAspect="1"/>
          </p:cNvGraphicFramePr>
          <p:nvPr>
            <p:extLst>
              <p:ext uri="{D42A27DB-BD31-4B8C-83A1-F6EECF244321}">
                <p14:modId xmlns:p14="http://schemas.microsoft.com/office/powerpoint/2010/main" val="2605326646"/>
              </p:ext>
            </p:extLst>
          </p:nvPr>
        </p:nvGraphicFramePr>
        <p:xfrm>
          <a:off x="6686988" y="4083314"/>
          <a:ext cx="3371850" cy="735012"/>
        </p:xfrm>
        <a:graphic>
          <a:graphicData uri="http://schemas.openxmlformats.org/presentationml/2006/ole">
            <mc:AlternateContent xmlns:mc="http://schemas.openxmlformats.org/markup-compatibility/2006">
              <mc:Choice xmlns:v="urn:schemas-microsoft-com:vml" Requires="v">
                <p:oleObj name="Egyenlet" r:id="rId2" imgW="1981080" imgH="431640" progId="Equation.3">
                  <p:embed/>
                </p:oleObj>
              </mc:Choice>
              <mc:Fallback>
                <p:oleObj name="Egyenlet" r:id="rId2" imgW="1981080" imgH="431640" progId="Equation.3">
                  <p:embed/>
                  <p:pic>
                    <p:nvPicPr>
                      <p:cNvPr id="18" name="Object 21">
                        <a:extLst>
                          <a:ext uri="{FF2B5EF4-FFF2-40B4-BE49-F238E27FC236}">
                            <a16:creationId xmlns:a16="http://schemas.microsoft.com/office/drawing/2014/main" id="{00259BCD-4EB5-422E-85F5-C1B208EA6B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6988" y="4083314"/>
                        <a:ext cx="3371850" cy="735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22">
            <a:extLst>
              <a:ext uri="{FF2B5EF4-FFF2-40B4-BE49-F238E27FC236}">
                <a16:creationId xmlns:a16="http://schemas.microsoft.com/office/drawing/2014/main" id="{1D2BDA6E-C2B5-4A00-BE89-C0AAD1009648}"/>
              </a:ext>
            </a:extLst>
          </p:cNvPr>
          <p:cNvGraphicFramePr>
            <a:graphicFrameLocks noChangeAspect="1"/>
          </p:cNvGraphicFramePr>
          <p:nvPr>
            <p:extLst>
              <p:ext uri="{D42A27DB-BD31-4B8C-83A1-F6EECF244321}">
                <p14:modId xmlns:p14="http://schemas.microsoft.com/office/powerpoint/2010/main" val="2723340078"/>
              </p:ext>
            </p:extLst>
          </p:nvPr>
        </p:nvGraphicFramePr>
        <p:xfrm>
          <a:off x="6720946" y="5332266"/>
          <a:ext cx="1878013" cy="409575"/>
        </p:xfrm>
        <a:graphic>
          <a:graphicData uri="http://schemas.openxmlformats.org/presentationml/2006/ole">
            <mc:AlternateContent xmlns:mc="http://schemas.openxmlformats.org/markup-compatibility/2006">
              <mc:Choice xmlns:v="urn:schemas-microsoft-com:vml" Requires="v">
                <p:oleObj name="Egyenlet" r:id="rId4" imgW="1104840" imgH="241200" progId="Equation.3">
                  <p:embed/>
                </p:oleObj>
              </mc:Choice>
              <mc:Fallback>
                <p:oleObj name="Egyenlet" r:id="rId4" imgW="1104840" imgH="241200" progId="Equation.3">
                  <p:embed/>
                  <p:pic>
                    <p:nvPicPr>
                      <p:cNvPr id="19" name="Object 22">
                        <a:extLst>
                          <a:ext uri="{FF2B5EF4-FFF2-40B4-BE49-F238E27FC236}">
                            <a16:creationId xmlns:a16="http://schemas.microsoft.com/office/drawing/2014/main" id="{1D2BDA6E-C2B5-4A00-BE89-C0AAD10096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0946" y="5332266"/>
                        <a:ext cx="18780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0" name="Group 33">
            <a:extLst>
              <a:ext uri="{FF2B5EF4-FFF2-40B4-BE49-F238E27FC236}">
                <a16:creationId xmlns:a16="http://schemas.microsoft.com/office/drawing/2014/main" id="{797B1D4E-B59B-49C7-980B-57796D7F5D54}"/>
              </a:ext>
            </a:extLst>
          </p:cNvPr>
          <p:cNvGrpSpPr>
            <a:grpSpLocks/>
          </p:cNvGrpSpPr>
          <p:nvPr/>
        </p:nvGrpSpPr>
        <p:grpSpPr bwMode="auto">
          <a:xfrm>
            <a:off x="451433" y="4398021"/>
            <a:ext cx="3473450" cy="2278063"/>
            <a:chOff x="174" y="2508"/>
            <a:chExt cx="2251" cy="1580"/>
          </a:xfrm>
        </p:grpSpPr>
        <p:sp>
          <p:nvSpPr>
            <p:cNvPr id="21" name="Rectangle 24">
              <a:extLst>
                <a:ext uri="{FF2B5EF4-FFF2-40B4-BE49-F238E27FC236}">
                  <a16:creationId xmlns:a16="http://schemas.microsoft.com/office/drawing/2014/main" id="{CF2317C5-187C-4717-A24E-1D4388FC23D6}"/>
                </a:ext>
              </a:extLst>
            </p:cNvPr>
            <p:cNvSpPr>
              <a:spLocks noChangeArrowheads="1"/>
            </p:cNvSpPr>
            <p:nvPr/>
          </p:nvSpPr>
          <p:spPr bwMode="auto">
            <a:xfrm>
              <a:off x="174" y="2508"/>
              <a:ext cx="2251" cy="15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endParaRPr lang="en-US" altLang="en-SI"/>
            </a:p>
          </p:txBody>
        </p:sp>
        <p:sp>
          <p:nvSpPr>
            <p:cNvPr id="22" name="Line 25">
              <a:extLst>
                <a:ext uri="{FF2B5EF4-FFF2-40B4-BE49-F238E27FC236}">
                  <a16:creationId xmlns:a16="http://schemas.microsoft.com/office/drawing/2014/main" id="{3D873523-73C1-4C3A-838E-8C5065B4F5E9}"/>
                </a:ext>
              </a:extLst>
            </p:cNvPr>
            <p:cNvSpPr>
              <a:spLocks noChangeShapeType="1"/>
            </p:cNvSpPr>
            <p:nvPr/>
          </p:nvSpPr>
          <p:spPr bwMode="auto">
            <a:xfrm flipV="1">
              <a:off x="355" y="2634"/>
              <a:ext cx="0" cy="1354"/>
            </a:xfrm>
            <a:prstGeom prst="line">
              <a:avLst/>
            </a:prstGeom>
            <a:noFill/>
            <a:ln w="952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en-SI"/>
            </a:p>
          </p:txBody>
        </p:sp>
        <p:sp>
          <p:nvSpPr>
            <p:cNvPr id="23" name="Line 26">
              <a:extLst>
                <a:ext uri="{FF2B5EF4-FFF2-40B4-BE49-F238E27FC236}">
                  <a16:creationId xmlns:a16="http://schemas.microsoft.com/office/drawing/2014/main" id="{CC8CD029-8E3A-44B4-A71E-0099170AD837}"/>
                </a:ext>
              </a:extLst>
            </p:cNvPr>
            <p:cNvSpPr>
              <a:spLocks noChangeShapeType="1"/>
            </p:cNvSpPr>
            <p:nvPr/>
          </p:nvSpPr>
          <p:spPr bwMode="auto">
            <a:xfrm>
              <a:off x="289" y="3893"/>
              <a:ext cx="1778" cy="0"/>
            </a:xfrm>
            <a:prstGeom prst="line">
              <a:avLst/>
            </a:prstGeom>
            <a:noFill/>
            <a:ln w="952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en-SI"/>
            </a:p>
          </p:txBody>
        </p:sp>
        <p:sp>
          <p:nvSpPr>
            <p:cNvPr id="24" name="Freeform 27">
              <a:extLst>
                <a:ext uri="{FF2B5EF4-FFF2-40B4-BE49-F238E27FC236}">
                  <a16:creationId xmlns:a16="http://schemas.microsoft.com/office/drawing/2014/main" id="{35EFB45A-809E-4089-A7AF-C1A753A98CB5}"/>
                </a:ext>
              </a:extLst>
            </p:cNvPr>
            <p:cNvSpPr>
              <a:spLocks/>
            </p:cNvSpPr>
            <p:nvPr/>
          </p:nvSpPr>
          <p:spPr bwMode="auto">
            <a:xfrm>
              <a:off x="355" y="3055"/>
              <a:ext cx="1250" cy="838"/>
            </a:xfrm>
            <a:custGeom>
              <a:avLst/>
              <a:gdLst>
                <a:gd name="T0" fmla="*/ 0 w 2160"/>
                <a:gd name="T1" fmla="*/ 1296 h 1296"/>
                <a:gd name="T2" fmla="*/ 296 w 2160"/>
                <a:gd name="T3" fmla="*/ 856 h 1296"/>
                <a:gd name="T4" fmla="*/ 456 w 2160"/>
                <a:gd name="T5" fmla="*/ 672 h 1296"/>
                <a:gd name="T6" fmla="*/ 672 w 2160"/>
                <a:gd name="T7" fmla="*/ 480 h 1296"/>
                <a:gd name="T8" fmla="*/ 960 w 2160"/>
                <a:gd name="T9" fmla="*/ 280 h 1296"/>
                <a:gd name="T10" fmla="*/ 1336 w 2160"/>
                <a:gd name="T11" fmla="*/ 120 h 1296"/>
                <a:gd name="T12" fmla="*/ 1696 w 2160"/>
                <a:gd name="T13" fmla="*/ 32 h 1296"/>
                <a:gd name="T14" fmla="*/ 2160 w 2160"/>
                <a:gd name="T15" fmla="*/ 0 h 1296"/>
                <a:gd name="T16" fmla="*/ 0 60000 65536"/>
                <a:gd name="T17" fmla="*/ 0 60000 65536"/>
                <a:gd name="T18" fmla="*/ 0 60000 65536"/>
                <a:gd name="T19" fmla="*/ 0 60000 65536"/>
                <a:gd name="T20" fmla="*/ 0 60000 65536"/>
                <a:gd name="T21" fmla="*/ 0 60000 65536"/>
                <a:gd name="T22" fmla="*/ 0 60000 65536"/>
                <a:gd name="T23" fmla="*/ 0 60000 65536"/>
                <a:gd name="T24" fmla="*/ 0 w 2160"/>
                <a:gd name="T25" fmla="*/ 0 h 1296"/>
                <a:gd name="T26" fmla="*/ 2160 w 2160"/>
                <a:gd name="T27" fmla="*/ 1296 h 12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 h="1296">
                  <a:moveTo>
                    <a:pt x="0" y="1296"/>
                  </a:moveTo>
                  <a:lnTo>
                    <a:pt x="296" y="856"/>
                  </a:lnTo>
                  <a:lnTo>
                    <a:pt x="456" y="672"/>
                  </a:lnTo>
                  <a:lnTo>
                    <a:pt x="672" y="480"/>
                  </a:lnTo>
                  <a:lnTo>
                    <a:pt x="960" y="280"/>
                  </a:lnTo>
                  <a:lnTo>
                    <a:pt x="1336" y="120"/>
                  </a:lnTo>
                  <a:lnTo>
                    <a:pt x="1696" y="32"/>
                  </a:lnTo>
                  <a:lnTo>
                    <a:pt x="216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endParaRPr lang="en-US" altLang="en-SI"/>
            </a:p>
          </p:txBody>
        </p:sp>
        <p:sp>
          <p:nvSpPr>
            <p:cNvPr id="25" name="Freeform 28">
              <a:extLst>
                <a:ext uri="{FF2B5EF4-FFF2-40B4-BE49-F238E27FC236}">
                  <a16:creationId xmlns:a16="http://schemas.microsoft.com/office/drawing/2014/main" id="{73D12A0B-A5B7-44F9-B013-C3E1FC82933E}"/>
                </a:ext>
              </a:extLst>
            </p:cNvPr>
            <p:cNvSpPr>
              <a:spLocks/>
            </p:cNvSpPr>
            <p:nvPr/>
          </p:nvSpPr>
          <p:spPr bwMode="auto">
            <a:xfrm rot="252939">
              <a:off x="385" y="3185"/>
              <a:ext cx="1167" cy="755"/>
            </a:xfrm>
            <a:custGeom>
              <a:avLst/>
              <a:gdLst>
                <a:gd name="T0" fmla="*/ 0 w 2160"/>
                <a:gd name="T1" fmla="*/ 1296 h 1296"/>
                <a:gd name="T2" fmla="*/ 296 w 2160"/>
                <a:gd name="T3" fmla="*/ 856 h 1296"/>
                <a:gd name="T4" fmla="*/ 456 w 2160"/>
                <a:gd name="T5" fmla="*/ 672 h 1296"/>
                <a:gd name="T6" fmla="*/ 672 w 2160"/>
                <a:gd name="T7" fmla="*/ 480 h 1296"/>
                <a:gd name="T8" fmla="*/ 960 w 2160"/>
                <a:gd name="T9" fmla="*/ 280 h 1296"/>
                <a:gd name="T10" fmla="*/ 1336 w 2160"/>
                <a:gd name="T11" fmla="*/ 120 h 1296"/>
                <a:gd name="T12" fmla="*/ 1696 w 2160"/>
                <a:gd name="T13" fmla="*/ 32 h 1296"/>
                <a:gd name="T14" fmla="*/ 2160 w 2160"/>
                <a:gd name="T15" fmla="*/ 0 h 1296"/>
                <a:gd name="T16" fmla="*/ 0 60000 65536"/>
                <a:gd name="T17" fmla="*/ 0 60000 65536"/>
                <a:gd name="T18" fmla="*/ 0 60000 65536"/>
                <a:gd name="T19" fmla="*/ 0 60000 65536"/>
                <a:gd name="T20" fmla="*/ 0 60000 65536"/>
                <a:gd name="T21" fmla="*/ 0 60000 65536"/>
                <a:gd name="T22" fmla="*/ 0 60000 65536"/>
                <a:gd name="T23" fmla="*/ 0 60000 65536"/>
                <a:gd name="T24" fmla="*/ 0 w 2160"/>
                <a:gd name="T25" fmla="*/ 0 h 1296"/>
                <a:gd name="T26" fmla="*/ 2160 w 2160"/>
                <a:gd name="T27" fmla="*/ 1296 h 12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 h="1296">
                  <a:moveTo>
                    <a:pt x="0" y="1296"/>
                  </a:moveTo>
                  <a:lnTo>
                    <a:pt x="296" y="856"/>
                  </a:lnTo>
                  <a:lnTo>
                    <a:pt x="456" y="672"/>
                  </a:lnTo>
                  <a:lnTo>
                    <a:pt x="672" y="480"/>
                  </a:lnTo>
                  <a:lnTo>
                    <a:pt x="960" y="280"/>
                  </a:lnTo>
                  <a:lnTo>
                    <a:pt x="1336" y="120"/>
                  </a:lnTo>
                  <a:lnTo>
                    <a:pt x="1696" y="32"/>
                  </a:lnTo>
                  <a:lnTo>
                    <a:pt x="216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endParaRPr lang="en-US" altLang="en-SI"/>
            </a:p>
          </p:txBody>
        </p:sp>
        <p:sp>
          <p:nvSpPr>
            <p:cNvPr id="26" name="Text Box 29">
              <a:extLst>
                <a:ext uri="{FF2B5EF4-FFF2-40B4-BE49-F238E27FC236}">
                  <a16:creationId xmlns:a16="http://schemas.microsoft.com/office/drawing/2014/main" id="{A94886B1-3C69-458D-9FE3-E0F2B6754DB9}"/>
                </a:ext>
              </a:extLst>
            </p:cNvPr>
            <p:cNvSpPr txBox="1">
              <a:spLocks noChangeArrowheads="1"/>
            </p:cNvSpPr>
            <p:nvPr/>
          </p:nvSpPr>
          <p:spPr bwMode="auto">
            <a:xfrm>
              <a:off x="377" y="2559"/>
              <a:ext cx="280"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i="1">
                  <a:cs typeface="Times New Roman" panose="02020603050405020304" pitchFamily="18" charset="0"/>
                </a:rPr>
                <a:t>η</a:t>
              </a:r>
              <a:r>
                <a:rPr lang="hu-HU" altLang="en-SI" i="1" baseline="-25000"/>
                <a:t>c</a:t>
              </a:r>
              <a:endParaRPr lang="en-GB" altLang="en-SI" i="1" baseline="-25000"/>
            </a:p>
          </p:txBody>
        </p:sp>
        <p:sp>
          <p:nvSpPr>
            <p:cNvPr id="27" name="Text Box 30">
              <a:extLst>
                <a:ext uri="{FF2B5EF4-FFF2-40B4-BE49-F238E27FC236}">
                  <a16:creationId xmlns:a16="http://schemas.microsoft.com/office/drawing/2014/main" id="{55AFCF57-97D7-430A-80C5-22D7351D0CF5}"/>
                </a:ext>
              </a:extLst>
            </p:cNvPr>
            <p:cNvSpPr txBox="1">
              <a:spLocks noChangeArrowheads="1"/>
            </p:cNvSpPr>
            <p:nvPr/>
          </p:nvSpPr>
          <p:spPr bwMode="auto">
            <a:xfrm>
              <a:off x="1995" y="3812"/>
              <a:ext cx="397"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hu-HU" altLang="en-SI">
                  <a:cs typeface="Times New Roman" panose="02020603050405020304" pitchFamily="18" charset="0"/>
                </a:rPr>
                <a:t>Δ</a:t>
              </a:r>
              <a:r>
                <a:rPr lang="hu-HU" altLang="en-SI" i="1"/>
                <a:t>p</a:t>
              </a:r>
              <a:endParaRPr lang="en-GB" altLang="en-SI"/>
            </a:p>
          </p:txBody>
        </p:sp>
        <p:sp>
          <p:nvSpPr>
            <p:cNvPr id="28" name="Text Box 31">
              <a:extLst>
                <a:ext uri="{FF2B5EF4-FFF2-40B4-BE49-F238E27FC236}">
                  <a16:creationId xmlns:a16="http://schemas.microsoft.com/office/drawing/2014/main" id="{AB63B3E4-67AA-4D02-856C-AD91B1738E92}"/>
                </a:ext>
              </a:extLst>
            </p:cNvPr>
            <p:cNvSpPr txBox="1">
              <a:spLocks noChangeArrowheads="1"/>
            </p:cNvSpPr>
            <p:nvPr/>
          </p:nvSpPr>
          <p:spPr bwMode="auto">
            <a:xfrm>
              <a:off x="1663" y="2942"/>
              <a:ext cx="726"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a:t>outwards</a:t>
              </a:r>
            </a:p>
          </p:txBody>
        </p:sp>
        <p:sp>
          <p:nvSpPr>
            <p:cNvPr id="29" name="Text Box 32">
              <a:extLst>
                <a:ext uri="{FF2B5EF4-FFF2-40B4-BE49-F238E27FC236}">
                  <a16:creationId xmlns:a16="http://schemas.microsoft.com/office/drawing/2014/main" id="{73A98820-9166-46ED-8EED-AC853462820B}"/>
                </a:ext>
              </a:extLst>
            </p:cNvPr>
            <p:cNvSpPr txBox="1">
              <a:spLocks noChangeArrowheads="1"/>
            </p:cNvSpPr>
            <p:nvPr/>
          </p:nvSpPr>
          <p:spPr bwMode="auto">
            <a:xfrm>
              <a:off x="1663" y="3131"/>
              <a:ext cx="640"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a:t>inwards</a:t>
              </a:r>
            </a:p>
          </p:txBody>
        </p:sp>
      </p:grpSp>
      <p:sp>
        <p:nvSpPr>
          <p:cNvPr id="30" name="Text Box 34">
            <a:extLst>
              <a:ext uri="{FF2B5EF4-FFF2-40B4-BE49-F238E27FC236}">
                <a16:creationId xmlns:a16="http://schemas.microsoft.com/office/drawing/2014/main" id="{BB4B215E-46F3-4EE3-95BC-359D792D5009}"/>
              </a:ext>
            </a:extLst>
          </p:cNvPr>
          <p:cNvSpPr txBox="1">
            <a:spLocks noChangeArrowheads="1"/>
          </p:cNvSpPr>
          <p:nvPr/>
        </p:nvSpPr>
        <p:spPr bwMode="auto">
          <a:xfrm>
            <a:off x="6643857" y="5858906"/>
            <a:ext cx="2206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Times New Roman" panose="02020603050405020304" pitchFamily="18" charset="0"/>
              </a:defRPr>
            </a:lvl1pPr>
            <a:lvl2pPr marL="742950" indent="-285750" eaLnBrk="0" hangingPunct="0">
              <a:defRPr sz="2000">
                <a:solidFill>
                  <a:schemeClr val="tx1"/>
                </a:solidFill>
                <a:latin typeface="Times New Roman" panose="02020603050405020304" pitchFamily="18" charset="0"/>
              </a:defRPr>
            </a:lvl2pPr>
            <a:lvl3pPr marL="1143000" indent="-228600" eaLnBrk="0" hangingPunct="0">
              <a:defRPr sz="2000">
                <a:solidFill>
                  <a:schemeClr val="tx1"/>
                </a:solidFill>
                <a:latin typeface="Times New Roman" panose="02020603050405020304" pitchFamily="18" charset="0"/>
              </a:defRPr>
            </a:lvl3pPr>
            <a:lvl4pPr marL="1600200" indent="-228600" eaLnBrk="0" hangingPunct="0">
              <a:defRPr sz="2000">
                <a:solidFill>
                  <a:schemeClr val="tx1"/>
                </a:solidFill>
                <a:latin typeface="Times New Roman" panose="02020603050405020304" pitchFamily="18" charset="0"/>
              </a:defRPr>
            </a:lvl4pPr>
            <a:lvl5pPr marL="2057400" indent="-228600" eaLnBrk="0" hangingPunct="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spcBef>
                <a:spcPct val="50000"/>
              </a:spcBef>
            </a:pPr>
            <a:r>
              <a:rPr lang="en-GB" altLang="en-SI" dirty="0"/>
              <a:t>at higher pressures</a:t>
            </a:r>
          </a:p>
        </p:txBody>
      </p:sp>
      <p:sp>
        <p:nvSpPr>
          <p:cNvPr id="3" name="Rectangle 2">
            <a:extLst>
              <a:ext uri="{FF2B5EF4-FFF2-40B4-BE49-F238E27FC236}">
                <a16:creationId xmlns:a16="http://schemas.microsoft.com/office/drawing/2014/main" id="{466EC020-3D67-4F5E-814D-BBE6F5E91563}"/>
              </a:ext>
            </a:extLst>
          </p:cNvPr>
          <p:cNvSpPr/>
          <p:nvPr/>
        </p:nvSpPr>
        <p:spPr>
          <a:xfrm>
            <a:off x="4178744" y="3244334"/>
            <a:ext cx="3834511" cy="369332"/>
          </a:xfrm>
          <a:prstGeom prst="rect">
            <a:avLst/>
          </a:prstGeom>
        </p:spPr>
        <p:txBody>
          <a:bodyPr wrap="none">
            <a:spAutoFit/>
          </a:bodyPr>
          <a:lstStyle/>
          <a:p>
            <a:r>
              <a:rPr lang="en-US" dirty="0"/>
              <a:t>Pneumatic actuator as part of a system</a:t>
            </a:r>
            <a:endParaRPr lang="en-SI" dirty="0"/>
          </a:p>
        </p:txBody>
      </p:sp>
      <p:sp>
        <p:nvSpPr>
          <p:cNvPr id="31" name="Rectangle 30">
            <a:extLst>
              <a:ext uri="{FF2B5EF4-FFF2-40B4-BE49-F238E27FC236}">
                <a16:creationId xmlns:a16="http://schemas.microsoft.com/office/drawing/2014/main" id="{B237CA9A-16A8-49A5-B50F-A3E9F33ED726}"/>
              </a:ext>
            </a:extLst>
          </p:cNvPr>
          <p:cNvSpPr/>
          <p:nvPr/>
        </p:nvSpPr>
        <p:spPr>
          <a:xfrm>
            <a:off x="4178744" y="3244334"/>
            <a:ext cx="3834511" cy="369332"/>
          </a:xfrm>
          <a:prstGeom prst="rect">
            <a:avLst/>
          </a:prstGeom>
        </p:spPr>
        <p:txBody>
          <a:bodyPr wrap="none">
            <a:spAutoFit/>
          </a:bodyPr>
          <a:lstStyle/>
          <a:p>
            <a:r>
              <a:rPr lang="en-US" dirty="0"/>
              <a:t>Pneumatic actuator as part of a system</a:t>
            </a:r>
            <a:endParaRPr lang="en-SI" dirty="0"/>
          </a:p>
        </p:txBody>
      </p:sp>
    </p:spTree>
    <p:extLst>
      <p:ext uri="{BB962C8B-B14F-4D97-AF65-F5344CB8AC3E}">
        <p14:creationId xmlns:p14="http://schemas.microsoft.com/office/powerpoint/2010/main" val="389591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7">
                                            <p:txEl>
                                              <p:pRg st="1" end="1"/>
                                            </p:txEl>
                                          </p:spTgt>
                                        </p:tgtEl>
                                        <p:attrNameLst>
                                          <p:attrName>style.visibility</p:attrName>
                                        </p:attrNameLst>
                                      </p:cBhvr>
                                      <p:to>
                                        <p:strVal val="visible"/>
                                      </p:to>
                                    </p:set>
                                    <p:anim calcmode="lin" valueType="num">
                                      <p:cBhvr additive="base">
                                        <p:cTn id="19" dur="500" fill="hold"/>
                                        <p:tgtEl>
                                          <p:spTgt spid="17">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7">
                                            <p:txEl>
                                              <p:pRg st="2" end="2"/>
                                            </p:txEl>
                                          </p:spTgt>
                                        </p:tgtEl>
                                        <p:attrNameLst>
                                          <p:attrName>style.visibility</p:attrName>
                                        </p:attrNameLst>
                                      </p:cBhvr>
                                      <p:to>
                                        <p:strVal val="visible"/>
                                      </p:to>
                                    </p:set>
                                    <p:anim calcmode="lin" valueType="num">
                                      <p:cBhvr additive="base">
                                        <p:cTn id="25" dur="500" fill="hold"/>
                                        <p:tgtEl>
                                          <p:spTgt spid="17">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 calcmode="lin" valueType="num">
                                      <p:cBhvr additive="base">
                                        <p:cTn id="37"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anim calcmode="lin" valueType="num">
                                      <p:cBhvr additive="base">
                                        <p:cTn id="43"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4" presetClass="entr" presetSubtype="16"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box(in)">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1+#ppt_w/2"/>
                                          </p:val>
                                        </p:tav>
                                        <p:tav tm="100000">
                                          <p:val>
                                            <p:strVal val="#ppt_x"/>
                                          </p:val>
                                        </p:tav>
                                      </p:tavLst>
                                    </p:anim>
                                    <p:anim calcmode="lin" valueType="num">
                                      <p:cBhvr additive="base">
                                        <p:cTn id="5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1+#ppt_w/2"/>
                                          </p:val>
                                        </p:tav>
                                        <p:tav tm="100000">
                                          <p:val>
                                            <p:strVal val="#ppt_x"/>
                                          </p:val>
                                        </p:tav>
                                      </p:tavLst>
                                    </p:anim>
                                    <p:anim calcmode="lin" valueType="num">
                                      <p:cBhvr additive="base">
                                        <p:cTn id="60" dur="500" fill="hold"/>
                                        <p:tgtEl>
                                          <p:spTgt spid="1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1+#ppt_w/2"/>
                                          </p:val>
                                        </p:tav>
                                        <p:tav tm="100000">
                                          <p:val>
                                            <p:strVal val="#ppt_x"/>
                                          </p:val>
                                        </p:tav>
                                      </p:tavLst>
                                    </p:anim>
                                    <p:anim calcmode="lin" valueType="num">
                                      <p:cBhvr additive="base">
                                        <p:cTn id="64"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7" grpId="0" build="p"/>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B008C-0AE1-4CA4-9AC7-6A812EEBD658}"/>
              </a:ext>
            </a:extLst>
          </p:cNvPr>
          <p:cNvSpPr>
            <a:spLocks noGrp="1"/>
          </p:cNvSpPr>
          <p:nvPr>
            <p:ph type="title"/>
          </p:nvPr>
        </p:nvSpPr>
        <p:spPr/>
        <p:txBody>
          <a:bodyPr/>
          <a:lstStyle/>
          <a:p>
            <a:r>
              <a:rPr lang="en-US" dirty="0"/>
              <a:t>Hydraulic actuator as part of a system</a:t>
            </a:r>
            <a:endParaRPr lang="en-SI" dirty="0"/>
          </a:p>
        </p:txBody>
      </p:sp>
      <p:sp>
        <p:nvSpPr>
          <p:cNvPr id="6" name="Content Placeholder 5">
            <a:extLst>
              <a:ext uri="{FF2B5EF4-FFF2-40B4-BE49-F238E27FC236}">
                <a16:creationId xmlns:a16="http://schemas.microsoft.com/office/drawing/2014/main" id="{B3AC8EB8-669A-4773-958A-3CB8F93A6969}"/>
              </a:ext>
            </a:extLst>
          </p:cNvPr>
          <p:cNvSpPr>
            <a:spLocks noGrp="1"/>
          </p:cNvSpPr>
          <p:nvPr>
            <p:ph idx="1"/>
          </p:nvPr>
        </p:nvSpPr>
        <p:spPr/>
        <p:txBody>
          <a:bodyPr/>
          <a:lstStyle/>
          <a:p>
            <a:endParaRPr lang="en-SI" dirty="0"/>
          </a:p>
        </p:txBody>
      </p:sp>
      <p:pic>
        <p:nvPicPr>
          <p:cNvPr id="3" name="Picture 2">
            <a:extLst>
              <a:ext uri="{FF2B5EF4-FFF2-40B4-BE49-F238E27FC236}">
                <a16:creationId xmlns:a16="http://schemas.microsoft.com/office/drawing/2014/main" id="{F9FB8B00-BBD3-4DF1-861E-E0F642D4BDD0}"/>
              </a:ext>
            </a:extLst>
          </p:cNvPr>
          <p:cNvPicPr>
            <a:picLocks noChangeAspect="1"/>
          </p:cNvPicPr>
          <p:nvPr/>
        </p:nvPicPr>
        <p:blipFill>
          <a:blip r:embed="rId2"/>
          <a:stretch>
            <a:fillRect/>
          </a:stretch>
        </p:blipFill>
        <p:spPr>
          <a:xfrm>
            <a:off x="541533" y="3107636"/>
            <a:ext cx="3648075" cy="1152525"/>
          </a:xfrm>
          <a:prstGeom prst="rect">
            <a:avLst/>
          </a:prstGeom>
        </p:spPr>
      </p:pic>
    </p:spTree>
    <p:extLst>
      <p:ext uri="{BB962C8B-B14F-4D97-AF65-F5344CB8AC3E}">
        <p14:creationId xmlns:p14="http://schemas.microsoft.com/office/powerpoint/2010/main" val="29148732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36C2D-B511-4783-9C81-84334F348613}"/>
              </a:ext>
            </a:extLst>
          </p:cNvPr>
          <p:cNvSpPr>
            <a:spLocks noGrp="1"/>
          </p:cNvSpPr>
          <p:nvPr>
            <p:ph type="title"/>
          </p:nvPr>
        </p:nvSpPr>
        <p:spPr/>
        <p:txBody>
          <a:bodyPr/>
          <a:lstStyle/>
          <a:p>
            <a:r>
              <a:rPr lang="en-US" dirty="0"/>
              <a:t>Typical applications</a:t>
            </a:r>
            <a:endParaRPr lang="en-SI" dirty="0"/>
          </a:p>
        </p:txBody>
      </p:sp>
      <p:pic>
        <p:nvPicPr>
          <p:cNvPr id="4" name="Content Placeholder 3">
            <a:extLst>
              <a:ext uri="{FF2B5EF4-FFF2-40B4-BE49-F238E27FC236}">
                <a16:creationId xmlns:a16="http://schemas.microsoft.com/office/drawing/2014/main" id="{7C617054-0814-47FF-94BC-5085D946B565}"/>
              </a:ext>
            </a:extLst>
          </p:cNvPr>
          <p:cNvPicPr>
            <a:picLocks noGrp="1" noChangeAspect="1"/>
          </p:cNvPicPr>
          <p:nvPr>
            <p:ph idx="1"/>
          </p:nvPr>
        </p:nvPicPr>
        <p:blipFill>
          <a:blip r:embed="rId2"/>
          <a:stretch>
            <a:fillRect/>
          </a:stretch>
        </p:blipFill>
        <p:spPr>
          <a:xfrm>
            <a:off x="955536" y="2489565"/>
            <a:ext cx="4182907" cy="2789476"/>
          </a:xfrm>
          <a:prstGeom prst="rect">
            <a:avLst/>
          </a:prstGeom>
        </p:spPr>
      </p:pic>
    </p:spTree>
    <p:extLst>
      <p:ext uri="{BB962C8B-B14F-4D97-AF65-F5344CB8AC3E}">
        <p14:creationId xmlns:p14="http://schemas.microsoft.com/office/powerpoint/2010/main" val="34527666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71F1B-16A2-4F0D-A65A-DCDF9EE64F0E}"/>
              </a:ext>
            </a:extLst>
          </p:cNvPr>
          <p:cNvSpPr>
            <a:spLocks noGrp="1"/>
          </p:cNvSpPr>
          <p:nvPr>
            <p:ph type="title"/>
          </p:nvPr>
        </p:nvSpPr>
        <p:spPr/>
        <p:txBody>
          <a:bodyPr/>
          <a:lstStyle/>
          <a:p>
            <a:r>
              <a:rPr lang="en-US" dirty="0"/>
              <a:t>Swash plate hydraulic motor</a:t>
            </a:r>
            <a:endParaRPr lang="en-SI" dirty="0"/>
          </a:p>
        </p:txBody>
      </p:sp>
      <p:pic>
        <p:nvPicPr>
          <p:cNvPr id="4" name="Content Placeholder 3">
            <a:extLst>
              <a:ext uri="{FF2B5EF4-FFF2-40B4-BE49-F238E27FC236}">
                <a16:creationId xmlns:a16="http://schemas.microsoft.com/office/drawing/2014/main" id="{F42284BE-6EF4-4B47-A494-F034C8E8DB31}"/>
              </a:ext>
            </a:extLst>
          </p:cNvPr>
          <p:cNvPicPr>
            <a:picLocks noGrp="1" noChangeAspect="1"/>
          </p:cNvPicPr>
          <p:nvPr>
            <p:ph idx="1"/>
          </p:nvPr>
        </p:nvPicPr>
        <p:blipFill>
          <a:blip r:embed="rId2"/>
          <a:stretch>
            <a:fillRect/>
          </a:stretch>
        </p:blipFill>
        <p:spPr>
          <a:xfrm>
            <a:off x="259451" y="1354781"/>
            <a:ext cx="4446067" cy="2712101"/>
          </a:xfrm>
          <a:prstGeom prst="rect">
            <a:avLst/>
          </a:prstGeom>
        </p:spPr>
      </p:pic>
      <p:pic>
        <p:nvPicPr>
          <p:cNvPr id="5" name="Picture 4">
            <a:extLst>
              <a:ext uri="{FF2B5EF4-FFF2-40B4-BE49-F238E27FC236}">
                <a16:creationId xmlns:a16="http://schemas.microsoft.com/office/drawing/2014/main" id="{8A407605-F0BF-4F7B-BE3B-B9E9F698D29E}"/>
              </a:ext>
            </a:extLst>
          </p:cNvPr>
          <p:cNvPicPr>
            <a:picLocks noChangeAspect="1"/>
          </p:cNvPicPr>
          <p:nvPr/>
        </p:nvPicPr>
        <p:blipFill>
          <a:blip r:embed="rId3"/>
          <a:stretch>
            <a:fillRect/>
          </a:stretch>
        </p:blipFill>
        <p:spPr>
          <a:xfrm>
            <a:off x="0" y="4147168"/>
            <a:ext cx="4819257" cy="2710832"/>
          </a:xfrm>
          <a:prstGeom prst="rect">
            <a:avLst/>
          </a:prstGeom>
        </p:spPr>
      </p:pic>
      <p:pic>
        <p:nvPicPr>
          <p:cNvPr id="6" name="Picture 5">
            <a:extLst>
              <a:ext uri="{FF2B5EF4-FFF2-40B4-BE49-F238E27FC236}">
                <a16:creationId xmlns:a16="http://schemas.microsoft.com/office/drawing/2014/main" id="{F2681EB3-5527-4C46-9A5F-098AFF599E3C}"/>
              </a:ext>
            </a:extLst>
          </p:cNvPr>
          <p:cNvPicPr>
            <a:picLocks noChangeAspect="1"/>
          </p:cNvPicPr>
          <p:nvPr/>
        </p:nvPicPr>
        <p:blipFill>
          <a:blip r:embed="rId4"/>
          <a:stretch>
            <a:fillRect/>
          </a:stretch>
        </p:blipFill>
        <p:spPr>
          <a:xfrm>
            <a:off x="6352585" y="2544945"/>
            <a:ext cx="3121334" cy="2497067"/>
          </a:xfrm>
          <a:prstGeom prst="rect">
            <a:avLst/>
          </a:prstGeom>
        </p:spPr>
      </p:pic>
    </p:spTree>
    <p:extLst>
      <p:ext uri="{BB962C8B-B14F-4D97-AF65-F5344CB8AC3E}">
        <p14:creationId xmlns:p14="http://schemas.microsoft.com/office/powerpoint/2010/main" val="1635734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8DDF4-97EC-44CF-AECC-53339B98FB93}"/>
              </a:ext>
            </a:extLst>
          </p:cNvPr>
          <p:cNvSpPr>
            <a:spLocks noGrp="1"/>
          </p:cNvSpPr>
          <p:nvPr>
            <p:ph type="title"/>
          </p:nvPr>
        </p:nvSpPr>
        <p:spPr/>
        <p:txBody>
          <a:bodyPr/>
          <a:lstStyle/>
          <a:p>
            <a:r>
              <a:rPr lang="en-US" dirty="0"/>
              <a:t>Similar types as in the case of pneumatics</a:t>
            </a:r>
            <a:endParaRPr lang="en-SI" dirty="0"/>
          </a:p>
        </p:txBody>
      </p:sp>
      <p:sp>
        <p:nvSpPr>
          <p:cNvPr id="3" name="Content Placeholder 2">
            <a:extLst>
              <a:ext uri="{FF2B5EF4-FFF2-40B4-BE49-F238E27FC236}">
                <a16:creationId xmlns:a16="http://schemas.microsoft.com/office/drawing/2014/main" id="{80A58396-07EE-41BE-A73B-CAABE1BBC5A8}"/>
              </a:ext>
            </a:extLst>
          </p:cNvPr>
          <p:cNvSpPr>
            <a:spLocks noGrp="1"/>
          </p:cNvSpPr>
          <p:nvPr>
            <p:ph idx="1"/>
          </p:nvPr>
        </p:nvSpPr>
        <p:spPr/>
        <p:txBody>
          <a:bodyPr/>
          <a:lstStyle/>
          <a:p>
            <a:endParaRPr lang="en-SI"/>
          </a:p>
        </p:txBody>
      </p:sp>
      <p:pic>
        <p:nvPicPr>
          <p:cNvPr id="4" name="Picture 3">
            <a:extLst>
              <a:ext uri="{FF2B5EF4-FFF2-40B4-BE49-F238E27FC236}">
                <a16:creationId xmlns:a16="http://schemas.microsoft.com/office/drawing/2014/main" id="{E80EAAFA-8811-4F19-9B0F-88C643335CA1}"/>
              </a:ext>
            </a:extLst>
          </p:cNvPr>
          <p:cNvPicPr>
            <a:picLocks noChangeAspect="1"/>
          </p:cNvPicPr>
          <p:nvPr/>
        </p:nvPicPr>
        <p:blipFill>
          <a:blip r:embed="rId2"/>
          <a:stretch>
            <a:fillRect/>
          </a:stretch>
        </p:blipFill>
        <p:spPr>
          <a:xfrm>
            <a:off x="755299" y="1770849"/>
            <a:ext cx="2581275" cy="904875"/>
          </a:xfrm>
          <a:prstGeom prst="rect">
            <a:avLst/>
          </a:prstGeom>
        </p:spPr>
      </p:pic>
      <p:pic>
        <p:nvPicPr>
          <p:cNvPr id="5" name="Picture 4">
            <a:extLst>
              <a:ext uri="{FF2B5EF4-FFF2-40B4-BE49-F238E27FC236}">
                <a16:creationId xmlns:a16="http://schemas.microsoft.com/office/drawing/2014/main" id="{E0C3AF29-AF90-42A1-88A1-A95A3488EAC4}"/>
              </a:ext>
            </a:extLst>
          </p:cNvPr>
          <p:cNvPicPr>
            <a:picLocks noChangeAspect="1"/>
          </p:cNvPicPr>
          <p:nvPr/>
        </p:nvPicPr>
        <p:blipFill>
          <a:blip r:embed="rId3"/>
          <a:stretch>
            <a:fillRect/>
          </a:stretch>
        </p:blipFill>
        <p:spPr>
          <a:xfrm>
            <a:off x="755299" y="2925566"/>
            <a:ext cx="1457325" cy="1152525"/>
          </a:xfrm>
          <a:prstGeom prst="rect">
            <a:avLst/>
          </a:prstGeom>
        </p:spPr>
      </p:pic>
      <p:pic>
        <p:nvPicPr>
          <p:cNvPr id="6" name="Picture 5">
            <a:extLst>
              <a:ext uri="{FF2B5EF4-FFF2-40B4-BE49-F238E27FC236}">
                <a16:creationId xmlns:a16="http://schemas.microsoft.com/office/drawing/2014/main" id="{7F4A483A-ECB7-49A3-A770-139D43EDADDD}"/>
              </a:ext>
            </a:extLst>
          </p:cNvPr>
          <p:cNvPicPr>
            <a:picLocks noChangeAspect="1"/>
          </p:cNvPicPr>
          <p:nvPr/>
        </p:nvPicPr>
        <p:blipFill>
          <a:blip r:embed="rId4"/>
          <a:stretch>
            <a:fillRect/>
          </a:stretch>
        </p:blipFill>
        <p:spPr>
          <a:xfrm>
            <a:off x="2655536" y="2935091"/>
            <a:ext cx="1362075" cy="1143000"/>
          </a:xfrm>
          <a:prstGeom prst="rect">
            <a:avLst/>
          </a:prstGeom>
        </p:spPr>
      </p:pic>
      <p:pic>
        <p:nvPicPr>
          <p:cNvPr id="7" name="Picture 6">
            <a:extLst>
              <a:ext uri="{FF2B5EF4-FFF2-40B4-BE49-F238E27FC236}">
                <a16:creationId xmlns:a16="http://schemas.microsoft.com/office/drawing/2014/main" id="{A22F009D-7FDB-4CEE-9A71-37AFA7B92787}"/>
              </a:ext>
            </a:extLst>
          </p:cNvPr>
          <p:cNvPicPr>
            <a:picLocks noChangeAspect="1"/>
          </p:cNvPicPr>
          <p:nvPr/>
        </p:nvPicPr>
        <p:blipFill>
          <a:blip r:embed="rId5"/>
          <a:stretch>
            <a:fillRect/>
          </a:stretch>
        </p:blipFill>
        <p:spPr>
          <a:xfrm>
            <a:off x="784253" y="4619906"/>
            <a:ext cx="1066800" cy="1685925"/>
          </a:xfrm>
          <a:prstGeom prst="rect">
            <a:avLst/>
          </a:prstGeom>
        </p:spPr>
      </p:pic>
    </p:spTree>
    <p:extLst>
      <p:ext uri="{BB962C8B-B14F-4D97-AF65-F5344CB8AC3E}">
        <p14:creationId xmlns:p14="http://schemas.microsoft.com/office/powerpoint/2010/main" val="12340783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25591-080E-4CC0-A3F2-A15432B90436}"/>
              </a:ext>
            </a:extLst>
          </p:cNvPr>
          <p:cNvSpPr>
            <a:spLocks noGrp="1"/>
          </p:cNvSpPr>
          <p:nvPr>
            <p:ph type="title"/>
          </p:nvPr>
        </p:nvSpPr>
        <p:spPr/>
        <p:txBody>
          <a:bodyPr/>
          <a:lstStyle/>
          <a:p>
            <a:r>
              <a:rPr lang="en-US" dirty="0"/>
              <a:t>Pressure values</a:t>
            </a:r>
            <a:endParaRPr lang="en-SI" dirty="0"/>
          </a:p>
        </p:txBody>
      </p:sp>
      <p:pic>
        <p:nvPicPr>
          <p:cNvPr id="4" name="Content Placeholder 3">
            <a:extLst>
              <a:ext uri="{FF2B5EF4-FFF2-40B4-BE49-F238E27FC236}">
                <a16:creationId xmlns:a16="http://schemas.microsoft.com/office/drawing/2014/main" id="{DF6A0543-D243-49D6-BC2C-0FA1B034A647}"/>
              </a:ext>
            </a:extLst>
          </p:cNvPr>
          <p:cNvPicPr>
            <a:picLocks noGrp="1" noChangeAspect="1"/>
          </p:cNvPicPr>
          <p:nvPr>
            <p:ph idx="1"/>
          </p:nvPr>
        </p:nvPicPr>
        <p:blipFill>
          <a:blip r:embed="rId2"/>
          <a:stretch>
            <a:fillRect/>
          </a:stretch>
        </p:blipFill>
        <p:spPr>
          <a:xfrm>
            <a:off x="602252" y="2003649"/>
            <a:ext cx="5274519" cy="4351338"/>
          </a:xfrm>
          <a:prstGeom prst="rect">
            <a:avLst/>
          </a:prstGeom>
        </p:spPr>
      </p:pic>
    </p:spTree>
    <p:extLst>
      <p:ext uri="{BB962C8B-B14F-4D97-AF65-F5344CB8AC3E}">
        <p14:creationId xmlns:p14="http://schemas.microsoft.com/office/powerpoint/2010/main" val="31666250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F66B2-92D0-4DD0-B914-3E4AE9F4EE8E}"/>
              </a:ext>
            </a:extLst>
          </p:cNvPr>
          <p:cNvSpPr>
            <a:spLocks noGrp="1"/>
          </p:cNvSpPr>
          <p:nvPr>
            <p:ph type="title"/>
          </p:nvPr>
        </p:nvSpPr>
        <p:spPr/>
        <p:txBody>
          <a:bodyPr/>
          <a:lstStyle/>
          <a:p>
            <a:r>
              <a:rPr lang="en-US" dirty="0"/>
              <a:t>Pressure control</a:t>
            </a:r>
            <a:endParaRPr lang="en-SI" dirty="0"/>
          </a:p>
        </p:txBody>
      </p:sp>
      <p:pic>
        <p:nvPicPr>
          <p:cNvPr id="4" name="Content Placeholder 3">
            <a:extLst>
              <a:ext uri="{FF2B5EF4-FFF2-40B4-BE49-F238E27FC236}">
                <a16:creationId xmlns:a16="http://schemas.microsoft.com/office/drawing/2014/main" id="{D9592332-21A4-4FF7-AC27-587D4AFB0517}"/>
              </a:ext>
            </a:extLst>
          </p:cNvPr>
          <p:cNvPicPr>
            <a:picLocks noGrp="1" noChangeAspect="1"/>
          </p:cNvPicPr>
          <p:nvPr>
            <p:ph idx="1"/>
          </p:nvPr>
        </p:nvPicPr>
        <p:blipFill>
          <a:blip r:embed="rId2"/>
          <a:stretch>
            <a:fillRect/>
          </a:stretch>
        </p:blipFill>
        <p:spPr>
          <a:xfrm>
            <a:off x="1021417" y="1926776"/>
            <a:ext cx="6888075" cy="4351338"/>
          </a:xfrm>
          <a:prstGeom prst="rect">
            <a:avLst/>
          </a:prstGeom>
        </p:spPr>
      </p:pic>
    </p:spTree>
    <p:extLst>
      <p:ext uri="{BB962C8B-B14F-4D97-AF65-F5344CB8AC3E}">
        <p14:creationId xmlns:p14="http://schemas.microsoft.com/office/powerpoint/2010/main" val="7094968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45579-193F-43C6-BF9D-AB071168A3AD}"/>
              </a:ext>
            </a:extLst>
          </p:cNvPr>
          <p:cNvSpPr>
            <a:spLocks noGrp="1"/>
          </p:cNvSpPr>
          <p:nvPr>
            <p:ph type="title"/>
          </p:nvPr>
        </p:nvSpPr>
        <p:spPr/>
        <p:txBody>
          <a:bodyPr/>
          <a:lstStyle/>
          <a:p>
            <a:r>
              <a:rPr lang="en-US" dirty="0"/>
              <a:t>Dynamic phenomena</a:t>
            </a:r>
            <a:endParaRPr lang="en-SI" dirty="0"/>
          </a:p>
        </p:txBody>
      </p:sp>
      <p:pic>
        <p:nvPicPr>
          <p:cNvPr id="4" name="Content Placeholder 3">
            <a:extLst>
              <a:ext uri="{FF2B5EF4-FFF2-40B4-BE49-F238E27FC236}">
                <a16:creationId xmlns:a16="http://schemas.microsoft.com/office/drawing/2014/main" id="{ACEA2A3E-0D15-46A7-9879-2B1FDBC747F7}"/>
              </a:ext>
            </a:extLst>
          </p:cNvPr>
          <p:cNvPicPr>
            <a:picLocks noGrp="1" noChangeAspect="1"/>
          </p:cNvPicPr>
          <p:nvPr>
            <p:ph idx="1"/>
          </p:nvPr>
        </p:nvPicPr>
        <p:blipFill>
          <a:blip r:embed="rId2"/>
          <a:stretch>
            <a:fillRect/>
          </a:stretch>
        </p:blipFill>
        <p:spPr>
          <a:xfrm>
            <a:off x="900875" y="1951052"/>
            <a:ext cx="6061012" cy="4351338"/>
          </a:xfrm>
          <a:prstGeom prst="rect">
            <a:avLst/>
          </a:prstGeom>
        </p:spPr>
      </p:pic>
    </p:spTree>
    <p:extLst>
      <p:ext uri="{BB962C8B-B14F-4D97-AF65-F5344CB8AC3E}">
        <p14:creationId xmlns:p14="http://schemas.microsoft.com/office/powerpoint/2010/main" val="4844515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625FB-0BB9-4229-817C-2297AF90212E}"/>
              </a:ext>
            </a:extLst>
          </p:cNvPr>
          <p:cNvSpPr>
            <a:spLocks noGrp="1"/>
          </p:cNvSpPr>
          <p:nvPr>
            <p:ph type="title"/>
          </p:nvPr>
        </p:nvSpPr>
        <p:spPr/>
        <p:txBody>
          <a:bodyPr/>
          <a:lstStyle/>
          <a:p>
            <a:r>
              <a:rPr lang="en-US" dirty="0"/>
              <a:t>Tie Rod Cylinders</a:t>
            </a:r>
            <a:endParaRPr lang="en-SI" dirty="0"/>
          </a:p>
        </p:txBody>
      </p:sp>
      <p:sp>
        <p:nvSpPr>
          <p:cNvPr id="3" name="Content Placeholder 2">
            <a:extLst>
              <a:ext uri="{FF2B5EF4-FFF2-40B4-BE49-F238E27FC236}">
                <a16:creationId xmlns:a16="http://schemas.microsoft.com/office/drawing/2014/main" id="{C56F518D-5917-4D2B-A3C0-9EE5A14731F4}"/>
              </a:ext>
            </a:extLst>
          </p:cNvPr>
          <p:cNvSpPr>
            <a:spLocks noGrp="1"/>
          </p:cNvSpPr>
          <p:nvPr>
            <p:ph idx="1"/>
          </p:nvPr>
        </p:nvSpPr>
        <p:spPr/>
        <p:txBody>
          <a:bodyPr/>
          <a:lstStyle/>
          <a:p>
            <a:r>
              <a:rPr lang="en-US" dirty="0"/>
              <a:t>Provides linear motion from compressed air</a:t>
            </a:r>
          </a:p>
          <a:p>
            <a:r>
              <a:rPr lang="en-US" dirty="0"/>
              <a:t>Single or Double Action</a:t>
            </a:r>
          </a:p>
        </p:txBody>
      </p:sp>
      <p:pic>
        <p:nvPicPr>
          <p:cNvPr id="5" name="Picture 4">
            <a:extLst>
              <a:ext uri="{FF2B5EF4-FFF2-40B4-BE49-F238E27FC236}">
                <a16:creationId xmlns:a16="http://schemas.microsoft.com/office/drawing/2014/main" id="{DAE690A5-C2AB-44BF-B662-50492D31C950}"/>
              </a:ext>
            </a:extLst>
          </p:cNvPr>
          <p:cNvPicPr>
            <a:picLocks noChangeAspect="1"/>
          </p:cNvPicPr>
          <p:nvPr/>
        </p:nvPicPr>
        <p:blipFill>
          <a:blip r:embed="rId2"/>
          <a:stretch>
            <a:fillRect/>
          </a:stretch>
        </p:blipFill>
        <p:spPr>
          <a:xfrm>
            <a:off x="838200" y="4156771"/>
            <a:ext cx="6134690" cy="2341006"/>
          </a:xfrm>
          <a:prstGeom prst="rect">
            <a:avLst/>
          </a:prstGeom>
        </p:spPr>
      </p:pic>
    </p:spTree>
    <p:extLst>
      <p:ext uri="{BB962C8B-B14F-4D97-AF65-F5344CB8AC3E}">
        <p14:creationId xmlns:p14="http://schemas.microsoft.com/office/powerpoint/2010/main" val="17013882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3BC46-90F8-4C40-AA93-2398D37779C3}"/>
              </a:ext>
            </a:extLst>
          </p:cNvPr>
          <p:cNvSpPr>
            <a:spLocks noGrp="1"/>
          </p:cNvSpPr>
          <p:nvPr>
            <p:ph type="title"/>
          </p:nvPr>
        </p:nvSpPr>
        <p:spPr/>
        <p:txBody>
          <a:bodyPr/>
          <a:lstStyle/>
          <a:p>
            <a:r>
              <a:rPr lang="en-US" dirty="0"/>
              <a:t>Schematics</a:t>
            </a:r>
            <a:endParaRPr lang="en-SI" dirty="0"/>
          </a:p>
        </p:txBody>
      </p:sp>
      <p:pic>
        <p:nvPicPr>
          <p:cNvPr id="4" name="Content Placeholder 3">
            <a:extLst>
              <a:ext uri="{FF2B5EF4-FFF2-40B4-BE49-F238E27FC236}">
                <a16:creationId xmlns:a16="http://schemas.microsoft.com/office/drawing/2014/main" id="{CE9D3845-C7BC-4758-ABF9-5792354F27BB}"/>
              </a:ext>
            </a:extLst>
          </p:cNvPr>
          <p:cNvPicPr>
            <a:picLocks noGrp="1" noChangeAspect="1"/>
          </p:cNvPicPr>
          <p:nvPr>
            <p:ph idx="1"/>
          </p:nvPr>
        </p:nvPicPr>
        <p:blipFill>
          <a:blip r:embed="rId2"/>
          <a:stretch>
            <a:fillRect/>
          </a:stretch>
        </p:blipFill>
        <p:spPr>
          <a:xfrm>
            <a:off x="1080317" y="2027926"/>
            <a:ext cx="5944888" cy="4351338"/>
          </a:xfrm>
          <a:prstGeom prst="rect">
            <a:avLst/>
          </a:prstGeom>
        </p:spPr>
      </p:pic>
    </p:spTree>
    <p:extLst>
      <p:ext uri="{BB962C8B-B14F-4D97-AF65-F5344CB8AC3E}">
        <p14:creationId xmlns:p14="http://schemas.microsoft.com/office/powerpoint/2010/main" val="1746131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D34D4-B207-4A64-90D0-578D9A058915}"/>
              </a:ext>
            </a:extLst>
          </p:cNvPr>
          <p:cNvSpPr>
            <a:spLocks noGrp="1"/>
          </p:cNvSpPr>
          <p:nvPr>
            <p:ph type="title"/>
          </p:nvPr>
        </p:nvSpPr>
        <p:spPr/>
        <p:txBody>
          <a:bodyPr/>
          <a:lstStyle/>
          <a:p>
            <a:r>
              <a:rPr lang="en-US" dirty="0"/>
              <a:t>Valves</a:t>
            </a:r>
            <a:endParaRPr lang="en-SI" dirty="0"/>
          </a:p>
        </p:txBody>
      </p:sp>
      <p:pic>
        <p:nvPicPr>
          <p:cNvPr id="4" name="Content Placeholder 3">
            <a:extLst>
              <a:ext uri="{FF2B5EF4-FFF2-40B4-BE49-F238E27FC236}">
                <a16:creationId xmlns:a16="http://schemas.microsoft.com/office/drawing/2014/main" id="{9BEB7C00-875B-4A27-8100-51979615480D}"/>
              </a:ext>
            </a:extLst>
          </p:cNvPr>
          <p:cNvPicPr>
            <a:picLocks noGrp="1" noChangeAspect="1"/>
          </p:cNvPicPr>
          <p:nvPr>
            <p:ph idx="1"/>
          </p:nvPr>
        </p:nvPicPr>
        <p:blipFill>
          <a:blip r:embed="rId2"/>
          <a:stretch>
            <a:fillRect/>
          </a:stretch>
        </p:blipFill>
        <p:spPr>
          <a:xfrm>
            <a:off x="707606" y="1690688"/>
            <a:ext cx="3841913" cy="4351338"/>
          </a:xfrm>
          <a:prstGeom prst="rect">
            <a:avLst/>
          </a:prstGeom>
        </p:spPr>
      </p:pic>
      <p:pic>
        <p:nvPicPr>
          <p:cNvPr id="5" name="Picture 4">
            <a:extLst>
              <a:ext uri="{FF2B5EF4-FFF2-40B4-BE49-F238E27FC236}">
                <a16:creationId xmlns:a16="http://schemas.microsoft.com/office/drawing/2014/main" id="{1987DA28-E726-499F-AE41-260DE2D1C53F}"/>
              </a:ext>
            </a:extLst>
          </p:cNvPr>
          <p:cNvPicPr>
            <a:picLocks noChangeAspect="1"/>
          </p:cNvPicPr>
          <p:nvPr/>
        </p:nvPicPr>
        <p:blipFill>
          <a:blip r:embed="rId3"/>
          <a:stretch>
            <a:fillRect/>
          </a:stretch>
        </p:blipFill>
        <p:spPr>
          <a:xfrm>
            <a:off x="5316678" y="2842503"/>
            <a:ext cx="6198963" cy="1947855"/>
          </a:xfrm>
          <a:prstGeom prst="rect">
            <a:avLst/>
          </a:prstGeom>
        </p:spPr>
      </p:pic>
    </p:spTree>
    <p:extLst>
      <p:ext uri="{BB962C8B-B14F-4D97-AF65-F5344CB8AC3E}">
        <p14:creationId xmlns:p14="http://schemas.microsoft.com/office/powerpoint/2010/main" val="20633698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0AEB1-3444-4DBA-98A9-ACC4001F9FAE}"/>
              </a:ext>
            </a:extLst>
          </p:cNvPr>
          <p:cNvSpPr>
            <a:spLocks noGrp="1"/>
          </p:cNvSpPr>
          <p:nvPr>
            <p:ph type="title"/>
          </p:nvPr>
        </p:nvSpPr>
        <p:spPr/>
        <p:txBody>
          <a:bodyPr/>
          <a:lstStyle/>
          <a:p>
            <a:r>
              <a:rPr lang="en-US" dirty="0"/>
              <a:t>Operation modes</a:t>
            </a:r>
            <a:endParaRPr lang="en-SI" dirty="0"/>
          </a:p>
        </p:txBody>
      </p:sp>
      <p:pic>
        <p:nvPicPr>
          <p:cNvPr id="4" name="Content Placeholder 3">
            <a:extLst>
              <a:ext uri="{FF2B5EF4-FFF2-40B4-BE49-F238E27FC236}">
                <a16:creationId xmlns:a16="http://schemas.microsoft.com/office/drawing/2014/main" id="{E0779B3E-4ACD-4D4B-80AF-F1CF7AE64440}"/>
              </a:ext>
            </a:extLst>
          </p:cNvPr>
          <p:cNvPicPr>
            <a:picLocks noGrp="1" noChangeAspect="1"/>
          </p:cNvPicPr>
          <p:nvPr>
            <p:ph idx="1"/>
          </p:nvPr>
        </p:nvPicPr>
        <p:blipFill>
          <a:blip r:embed="rId2"/>
          <a:stretch>
            <a:fillRect/>
          </a:stretch>
        </p:blipFill>
        <p:spPr>
          <a:xfrm>
            <a:off x="838200" y="1728961"/>
            <a:ext cx="5317793" cy="2280644"/>
          </a:xfrm>
          <a:prstGeom prst="rect">
            <a:avLst/>
          </a:prstGeom>
        </p:spPr>
      </p:pic>
      <p:pic>
        <p:nvPicPr>
          <p:cNvPr id="5" name="Picture 4">
            <a:extLst>
              <a:ext uri="{FF2B5EF4-FFF2-40B4-BE49-F238E27FC236}">
                <a16:creationId xmlns:a16="http://schemas.microsoft.com/office/drawing/2014/main" id="{A647633B-DB62-4D41-A753-7406A1F15EFB}"/>
              </a:ext>
            </a:extLst>
          </p:cNvPr>
          <p:cNvPicPr>
            <a:picLocks noChangeAspect="1"/>
          </p:cNvPicPr>
          <p:nvPr/>
        </p:nvPicPr>
        <p:blipFill>
          <a:blip r:embed="rId3"/>
          <a:stretch>
            <a:fillRect/>
          </a:stretch>
        </p:blipFill>
        <p:spPr>
          <a:xfrm>
            <a:off x="946304" y="4687930"/>
            <a:ext cx="4790949" cy="1289639"/>
          </a:xfrm>
          <a:prstGeom prst="rect">
            <a:avLst/>
          </a:prstGeom>
        </p:spPr>
      </p:pic>
    </p:spTree>
    <p:extLst>
      <p:ext uri="{BB962C8B-B14F-4D97-AF65-F5344CB8AC3E}">
        <p14:creationId xmlns:p14="http://schemas.microsoft.com/office/powerpoint/2010/main" val="40880154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8FAE-96D5-4826-9BC1-751919E31B9F}"/>
              </a:ext>
            </a:extLst>
          </p:cNvPr>
          <p:cNvSpPr>
            <a:spLocks noGrp="1"/>
          </p:cNvSpPr>
          <p:nvPr>
            <p:ph type="title"/>
          </p:nvPr>
        </p:nvSpPr>
        <p:spPr/>
        <p:txBody>
          <a:bodyPr/>
          <a:lstStyle/>
          <a:p>
            <a:r>
              <a:rPr lang="en-US" dirty="0"/>
              <a:t>Designations</a:t>
            </a:r>
            <a:endParaRPr lang="en-SI" dirty="0"/>
          </a:p>
        </p:txBody>
      </p:sp>
      <p:pic>
        <p:nvPicPr>
          <p:cNvPr id="4" name="Content Placeholder 3">
            <a:extLst>
              <a:ext uri="{FF2B5EF4-FFF2-40B4-BE49-F238E27FC236}">
                <a16:creationId xmlns:a16="http://schemas.microsoft.com/office/drawing/2014/main" id="{D2B6E222-EF49-4D87-9C57-E3ABACA64F17}"/>
              </a:ext>
            </a:extLst>
          </p:cNvPr>
          <p:cNvPicPr>
            <a:picLocks noGrp="1" noChangeAspect="1"/>
          </p:cNvPicPr>
          <p:nvPr>
            <p:ph idx="1"/>
          </p:nvPr>
        </p:nvPicPr>
        <p:blipFill>
          <a:blip r:embed="rId2"/>
          <a:stretch>
            <a:fillRect/>
          </a:stretch>
        </p:blipFill>
        <p:spPr>
          <a:xfrm>
            <a:off x="786824" y="2047656"/>
            <a:ext cx="6220879" cy="3441337"/>
          </a:xfrm>
          <a:prstGeom prst="rect">
            <a:avLst/>
          </a:prstGeom>
        </p:spPr>
      </p:pic>
    </p:spTree>
    <p:extLst>
      <p:ext uri="{BB962C8B-B14F-4D97-AF65-F5344CB8AC3E}">
        <p14:creationId xmlns:p14="http://schemas.microsoft.com/office/powerpoint/2010/main" val="3522656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A1EFF-9E3C-46AA-83B3-4F523643C3B6}"/>
              </a:ext>
            </a:extLst>
          </p:cNvPr>
          <p:cNvSpPr>
            <a:spLocks noGrp="1"/>
          </p:cNvSpPr>
          <p:nvPr>
            <p:ph type="title"/>
          </p:nvPr>
        </p:nvSpPr>
        <p:spPr/>
        <p:txBody>
          <a:bodyPr/>
          <a:lstStyle/>
          <a:p>
            <a:r>
              <a:rPr lang="en-US" dirty="0"/>
              <a:t>Basic graphic symbols</a:t>
            </a:r>
            <a:endParaRPr lang="en-SI" dirty="0"/>
          </a:p>
        </p:txBody>
      </p:sp>
      <p:pic>
        <p:nvPicPr>
          <p:cNvPr id="4" name="Content Placeholder 3">
            <a:extLst>
              <a:ext uri="{FF2B5EF4-FFF2-40B4-BE49-F238E27FC236}">
                <a16:creationId xmlns:a16="http://schemas.microsoft.com/office/drawing/2014/main" id="{942413AA-4A8A-4781-A894-E8997E9D7B26}"/>
              </a:ext>
            </a:extLst>
          </p:cNvPr>
          <p:cNvPicPr>
            <a:picLocks noGrp="1" noChangeAspect="1"/>
          </p:cNvPicPr>
          <p:nvPr>
            <p:ph idx="1"/>
          </p:nvPr>
        </p:nvPicPr>
        <p:blipFill>
          <a:blip r:embed="rId2"/>
          <a:stretch>
            <a:fillRect/>
          </a:stretch>
        </p:blipFill>
        <p:spPr>
          <a:xfrm>
            <a:off x="838200" y="1942588"/>
            <a:ext cx="5287471" cy="1830524"/>
          </a:xfrm>
          <a:prstGeom prst="rect">
            <a:avLst/>
          </a:prstGeom>
        </p:spPr>
      </p:pic>
    </p:spTree>
    <p:extLst>
      <p:ext uri="{BB962C8B-B14F-4D97-AF65-F5344CB8AC3E}">
        <p14:creationId xmlns:p14="http://schemas.microsoft.com/office/powerpoint/2010/main" val="3708299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24482-1542-41EE-BAE6-FDF5DC851C11}"/>
              </a:ext>
            </a:extLst>
          </p:cNvPr>
          <p:cNvSpPr>
            <a:spLocks noGrp="1"/>
          </p:cNvSpPr>
          <p:nvPr>
            <p:ph type="title"/>
          </p:nvPr>
        </p:nvSpPr>
        <p:spPr/>
        <p:txBody>
          <a:bodyPr/>
          <a:lstStyle/>
          <a:p>
            <a:r>
              <a:rPr lang="en-US" dirty="0"/>
              <a:t>Types</a:t>
            </a:r>
            <a:endParaRPr lang="en-SI" dirty="0"/>
          </a:p>
        </p:txBody>
      </p:sp>
      <p:pic>
        <p:nvPicPr>
          <p:cNvPr id="4" name="Content Placeholder 3">
            <a:extLst>
              <a:ext uri="{FF2B5EF4-FFF2-40B4-BE49-F238E27FC236}">
                <a16:creationId xmlns:a16="http://schemas.microsoft.com/office/drawing/2014/main" id="{6ADF4A47-C4B6-40BF-8DF0-FAE36E06B6B3}"/>
              </a:ext>
            </a:extLst>
          </p:cNvPr>
          <p:cNvPicPr>
            <a:picLocks noGrp="1" noChangeAspect="1"/>
          </p:cNvPicPr>
          <p:nvPr>
            <p:ph idx="1"/>
          </p:nvPr>
        </p:nvPicPr>
        <p:blipFill>
          <a:blip r:embed="rId2"/>
          <a:stretch>
            <a:fillRect/>
          </a:stretch>
        </p:blipFill>
        <p:spPr>
          <a:xfrm>
            <a:off x="838200" y="1740659"/>
            <a:ext cx="5443019" cy="4166527"/>
          </a:xfrm>
          <a:prstGeom prst="rect">
            <a:avLst/>
          </a:prstGeom>
        </p:spPr>
      </p:pic>
    </p:spTree>
    <p:extLst>
      <p:ext uri="{BB962C8B-B14F-4D97-AF65-F5344CB8AC3E}">
        <p14:creationId xmlns:p14="http://schemas.microsoft.com/office/powerpoint/2010/main" val="31973224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1D1B6-0E90-4893-A61B-013D7AC11DBC}"/>
              </a:ext>
            </a:extLst>
          </p:cNvPr>
          <p:cNvSpPr>
            <a:spLocks noGrp="1"/>
          </p:cNvSpPr>
          <p:nvPr>
            <p:ph type="title"/>
          </p:nvPr>
        </p:nvSpPr>
        <p:spPr/>
        <p:txBody>
          <a:bodyPr/>
          <a:lstStyle/>
          <a:p>
            <a:r>
              <a:rPr lang="en-US" dirty="0"/>
              <a:t>Actuation symbols</a:t>
            </a:r>
            <a:endParaRPr lang="en-SI" dirty="0"/>
          </a:p>
        </p:txBody>
      </p:sp>
      <p:pic>
        <p:nvPicPr>
          <p:cNvPr id="4" name="Content Placeholder 3">
            <a:extLst>
              <a:ext uri="{FF2B5EF4-FFF2-40B4-BE49-F238E27FC236}">
                <a16:creationId xmlns:a16="http://schemas.microsoft.com/office/drawing/2014/main" id="{0CD8AE12-8014-46B8-963E-844CF2B7AC70}"/>
              </a:ext>
            </a:extLst>
          </p:cNvPr>
          <p:cNvPicPr>
            <a:picLocks noGrp="1" noChangeAspect="1"/>
          </p:cNvPicPr>
          <p:nvPr>
            <p:ph idx="1"/>
          </p:nvPr>
        </p:nvPicPr>
        <p:blipFill>
          <a:blip r:embed="rId2"/>
          <a:stretch>
            <a:fillRect/>
          </a:stretch>
        </p:blipFill>
        <p:spPr>
          <a:xfrm>
            <a:off x="901529" y="1882269"/>
            <a:ext cx="3826300" cy="4351338"/>
          </a:xfrm>
          <a:prstGeom prst="rect">
            <a:avLst/>
          </a:prstGeom>
        </p:spPr>
      </p:pic>
      <p:pic>
        <p:nvPicPr>
          <p:cNvPr id="5" name="Picture 4">
            <a:extLst>
              <a:ext uri="{FF2B5EF4-FFF2-40B4-BE49-F238E27FC236}">
                <a16:creationId xmlns:a16="http://schemas.microsoft.com/office/drawing/2014/main" id="{24CD9DC8-B572-4386-9205-B48B79DBAF09}"/>
              </a:ext>
            </a:extLst>
          </p:cNvPr>
          <p:cNvPicPr>
            <a:picLocks noChangeAspect="1"/>
          </p:cNvPicPr>
          <p:nvPr/>
        </p:nvPicPr>
        <p:blipFill>
          <a:blip r:embed="rId3"/>
          <a:stretch>
            <a:fillRect/>
          </a:stretch>
        </p:blipFill>
        <p:spPr>
          <a:xfrm>
            <a:off x="5557770" y="2534155"/>
            <a:ext cx="5732701" cy="2866351"/>
          </a:xfrm>
          <a:prstGeom prst="rect">
            <a:avLst/>
          </a:prstGeom>
        </p:spPr>
      </p:pic>
    </p:spTree>
    <p:extLst>
      <p:ext uri="{BB962C8B-B14F-4D97-AF65-F5344CB8AC3E}">
        <p14:creationId xmlns:p14="http://schemas.microsoft.com/office/powerpoint/2010/main" val="19382326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4E665-6873-4886-8DFA-2DB72F5B8265}"/>
              </a:ext>
            </a:extLst>
          </p:cNvPr>
          <p:cNvSpPr>
            <a:spLocks noGrp="1"/>
          </p:cNvSpPr>
          <p:nvPr>
            <p:ph type="title"/>
          </p:nvPr>
        </p:nvSpPr>
        <p:spPr/>
        <p:txBody>
          <a:bodyPr/>
          <a:lstStyle/>
          <a:p>
            <a:r>
              <a:rPr lang="en-US" dirty="0"/>
              <a:t>Examples of valves (1)</a:t>
            </a:r>
            <a:endParaRPr lang="en-SI" dirty="0"/>
          </a:p>
        </p:txBody>
      </p:sp>
      <p:sp>
        <p:nvSpPr>
          <p:cNvPr id="3" name="Content Placeholder 2">
            <a:extLst>
              <a:ext uri="{FF2B5EF4-FFF2-40B4-BE49-F238E27FC236}">
                <a16:creationId xmlns:a16="http://schemas.microsoft.com/office/drawing/2014/main" id="{18FB6B62-39EA-4626-BFA7-B0BCD1609E80}"/>
              </a:ext>
            </a:extLst>
          </p:cNvPr>
          <p:cNvSpPr>
            <a:spLocks noGrp="1"/>
          </p:cNvSpPr>
          <p:nvPr>
            <p:ph idx="1"/>
          </p:nvPr>
        </p:nvSpPr>
        <p:spPr/>
        <p:txBody>
          <a:bodyPr/>
          <a:lstStyle/>
          <a:p>
            <a:r>
              <a:rPr lang="en-US" dirty="0"/>
              <a:t>2/2 poppet valve</a:t>
            </a:r>
          </a:p>
          <a:p>
            <a:pPr marL="0" indent="0">
              <a:buNone/>
            </a:pPr>
            <a:endParaRPr lang="en-US" dirty="0"/>
          </a:p>
          <a:p>
            <a:pPr marL="0" indent="0">
              <a:buNone/>
            </a:pPr>
            <a:endParaRPr lang="en-SI" dirty="0"/>
          </a:p>
        </p:txBody>
      </p:sp>
      <p:pic>
        <p:nvPicPr>
          <p:cNvPr id="4" name="Picture 3">
            <a:extLst>
              <a:ext uri="{FF2B5EF4-FFF2-40B4-BE49-F238E27FC236}">
                <a16:creationId xmlns:a16="http://schemas.microsoft.com/office/drawing/2014/main" id="{D0AA2135-DFB0-4877-B989-EF1E5974A90F}"/>
              </a:ext>
            </a:extLst>
          </p:cNvPr>
          <p:cNvPicPr>
            <a:picLocks noChangeAspect="1"/>
          </p:cNvPicPr>
          <p:nvPr/>
        </p:nvPicPr>
        <p:blipFill>
          <a:blip r:embed="rId2"/>
          <a:stretch>
            <a:fillRect/>
          </a:stretch>
        </p:blipFill>
        <p:spPr>
          <a:xfrm>
            <a:off x="838200" y="3067935"/>
            <a:ext cx="5056249" cy="3131281"/>
          </a:xfrm>
          <a:prstGeom prst="rect">
            <a:avLst/>
          </a:prstGeom>
        </p:spPr>
      </p:pic>
    </p:spTree>
    <p:extLst>
      <p:ext uri="{BB962C8B-B14F-4D97-AF65-F5344CB8AC3E}">
        <p14:creationId xmlns:p14="http://schemas.microsoft.com/office/powerpoint/2010/main" val="17604495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CF0E3-463E-44C4-A6F4-4BC5B29E4B9D}"/>
              </a:ext>
            </a:extLst>
          </p:cNvPr>
          <p:cNvSpPr>
            <a:spLocks noGrp="1"/>
          </p:cNvSpPr>
          <p:nvPr>
            <p:ph type="title"/>
          </p:nvPr>
        </p:nvSpPr>
        <p:spPr/>
        <p:txBody>
          <a:bodyPr/>
          <a:lstStyle/>
          <a:p>
            <a:r>
              <a:rPr lang="en-US" dirty="0"/>
              <a:t>Examples of valves (2)</a:t>
            </a:r>
            <a:endParaRPr lang="en-SI" dirty="0"/>
          </a:p>
        </p:txBody>
      </p:sp>
      <p:sp>
        <p:nvSpPr>
          <p:cNvPr id="3" name="Content Placeholder 2">
            <a:extLst>
              <a:ext uri="{FF2B5EF4-FFF2-40B4-BE49-F238E27FC236}">
                <a16:creationId xmlns:a16="http://schemas.microsoft.com/office/drawing/2014/main" id="{17FB239B-C67B-4FC4-9EE9-0914FA4DDF54}"/>
              </a:ext>
            </a:extLst>
          </p:cNvPr>
          <p:cNvSpPr>
            <a:spLocks noGrp="1"/>
          </p:cNvSpPr>
          <p:nvPr>
            <p:ph idx="1"/>
          </p:nvPr>
        </p:nvSpPr>
        <p:spPr/>
        <p:txBody>
          <a:bodyPr/>
          <a:lstStyle/>
          <a:p>
            <a:r>
              <a:rPr lang="en-US" dirty="0"/>
              <a:t>Two-way spool valve</a:t>
            </a:r>
          </a:p>
          <a:p>
            <a:pPr marL="0" indent="0">
              <a:buNone/>
            </a:pPr>
            <a:endParaRPr lang="en-SI" dirty="0"/>
          </a:p>
        </p:txBody>
      </p:sp>
      <p:pic>
        <p:nvPicPr>
          <p:cNvPr id="4" name="Picture 3">
            <a:extLst>
              <a:ext uri="{FF2B5EF4-FFF2-40B4-BE49-F238E27FC236}">
                <a16:creationId xmlns:a16="http://schemas.microsoft.com/office/drawing/2014/main" id="{52186798-03F1-4E36-B11C-B5BB3FCDB39B}"/>
              </a:ext>
            </a:extLst>
          </p:cNvPr>
          <p:cNvPicPr>
            <a:picLocks noChangeAspect="1"/>
          </p:cNvPicPr>
          <p:nvPr/>
        </p:nvPicPr>
        <p:blipFill>
          <a:blip r:embed="rId2"/>
          <a:stretch>
            <a:fillRect/>
          </a:stretch>
        </p:blipFill>
        <p:spPr>
          <a:xfrm>
            <a:off x="873983" y="2831313"/>
            <a:ext cx="5542456" cy="3480587"/>
          </a:xfrm>
          <a:prstGeom prst="rect">
            <a:avLst/>
          </a:prstGeom>
        </p:spPr>
      </p:pic>
    </p:spTree>
    <p:extLst>
      <p:ext uri="{BB962C8B-B14F-4D97-AF65-F5344CB8AC3E}">
        <p14:creationId xmlns:p14="http://schemas.microsoft.com/office/powerpoint/2010/main" val="42744695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BC27B-3FE7-4B13-8987-6FC7584B2000}"/>
              </a:ext>
            </a:extLst>
          </p:cNvPr>
          <p:cNvSpPr>
            <a:spLocks noGrp="1"/>
          </p:cNvSpPr>
          <p:nvPr>
            <p:ph type="title"/>
          </p:nvPr>
        </p:nvSpPr>
        <p:spPr/>
        <p:txBody>
          <a:bodyPr/>
          <a:lstStyle/>
          <a:p>
            <a:r>
              <a:rPr lang="en-US" dirty="0"/>
              <a:t>Examples of valves (3)</a:t>
            </a:r>
            <a:endParaRPr lang="en-SI" dirty="0"/>
          </a:p>
        </p:txBody>
      </p:sp>
      <p:sp>
        <p:nvSpPr>
          <p:cNvPr id="3" name="Content Placeholder 2">
            <a:extLst>
              <a:ext uri="{FF2B5EF4-FFF2-40B4-BE49-F238E27FC236}">
                <a16:creationId xmlns:a16="http://schemas.microsoft.com/office/drawing/2014/main" id="{64240874-7D90-4C9C-A4C7-5731D879FF96}"/>
              </a:ext>
            </a:extLst>
          </p:cNvPr>
          <p:cNvSpPr>
            <a:spLocks noGrp="1"/>
          </p:cNvSpPr>
          <p:nvPr>
            <p:ph idx="1"/>
          </p:nvPr>
        </p:nvSpPr>
        <p:spPr/>
        <p:txBody>
          <a:bodyPr/>
          <a:lstStyle/>
          <a:p>
            <a:r>
              <a:rPr lang="en-US" dirty="0"/>
              <a:t>Rotary 4/3 valve</a:t>
            </a:r>
            <a:endParaRPr lang="en-SI" dirty="0"/>
          </a:p>
        </p:txBody>
      </p:sp>
      <p:pic>
        <p:nvPicPr>
          <p:cNvPr id="4" name="Picture 3">
            <a:extLst>
              <a:ext uri="{FF2B5EF4-FFF2-40B4-BE49-F238E27FC236}">
                <a16:creationId xmlns:a16="http://schemas.microsoft.com/office/drawing/2014/main" id="{D7DD720D-EE90-4BBE-8FDE-2AB3FB664221}"/>
              </a:ext>
            </a:extLst>
          </p:cNvPr>
          <p:cNvPicPr>
            <a:picLocks noChangeAspect="1"/>
          </p:cNvPicPr>
          <p:nvPr/>
        </p:nvPicPr>
        <p:blipFill>
          <a:blip r:embed="rId2"/>
          <a:stretch>
            <a:fillRect/>
          </a:stretch>
        </p:blipFill>
        <p:spPr>
          <a:xfrm>
            <a:off x="1079023" y="2658630"/>
            <a:ext cx="5321778" cy="3834245"/>
          </a:xfrm>
          <a:prstGeom prst="rect">
            <a:avLst/>
          </a:prstGeom>
        </p:spPr>
      </p:pic>
    </p:spTree>
    <p:extLst>
      <p:ext uri="{BB962C8B-B14F-4D97-AF65-F5344CB8AC3E}">
        <p14:creationId xmlns:p14="http://schemas.microsoft.com/office/powerpoint/2010/main" val="2072024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CEDB9-7636-4515-91E2-CDE65F562B69}"/>
              </a:ext>
            </a:extLst>
          </p:cNvPr>
          <p:cNvSpPr>
            <a:spLocks noGrp="1"/>
          </p:cNvSpPr>
          <p:nvPr>
            <p:ph type="title"/>
          </p:nvPr>
        </p:nvSpPr>
        <p:spPr/>
        <p:txBody>
          <a:bodyPr/>
          <a:lstStyle/>
          <a:p>
            <a:r>
              <a:rPr lang="en-US" dirty="0"/>
              <a:t>Working Principles (Linear Pneumatic Actuators)</a:t>
            </a:r>
            <a:endParaRPr lang="en-SI" dirty="0"/>
          </a:p>
        </p:txBody>
      </p:sp>
      <p:sp>
        <p:nvSpPr>
          <p:cNvPr id="3" name="Content Placeholder 2">
            <a:extLst>
              <a:ext uri="{FF2B5EF4-FFF2-40B4-BE49-F238E27FC236}">
                <a16:creationId xmlns:a16="http://schemas.microsoft.com/office/drawing/2014/main" id="{31D52309-80CC-466E-B4C0-B3312B452BA4}"/>
              </a:ext>
            </a:extLst>
          </p:cNvPr>
          <p:cNvSpPr>
            <a:spLocks noGrp="1"/>
          </p:cNvSpPr>
          <p:nvPr>
            <p:ph idx="1"/>
          </p:nvPr>
        </p:nvSpPr>
        <p:spPr/>
        <p:txBody>
          <a:bodyPr>
            <a:normAutofit/>
          </a:bodyPr>
          <a:lstStyle/>
          <a:p>
            <a:r>
              <a:rPr lang="en-US" dirty="0"/>
              <a:t>Convert pneumatic energy into mechanical energy to produce work</a:t>
            </a:r>
          </a:p>
          <a:p>
            <a:r>
              <a:rPr lang="en-US" dirty="0"/>
              <a:t>There is a hollow cylinder with a piston inside.</a:t>
            </a:r>
          </a:p>
          <a:p>
            <a:r>
              <a:rPr lang="en-US" dirty="0"/>
              <a:t>Air pushes the piston causing motion in the cylinder, the piston is connected to an external rod that provides a means to use the motion.</a:t>
            </a:r>
          </a:p>
          <a:p>
            <a:r>
              <a:rPr lang="en-US" dirty="0"/>
              <a:t>The actuator can be either single or double action either a spring etc. returns the actuator or air will return it via multiple ports.</a:t>
            </a:r>
          </a:p>
          <a:p>
            <a:r>
              <a:rPr lang="en-US" dirty="0"/>
              <a:t>http//www.ifps.org/Education/WhitePapers/PneumaticCylinders.htm</a:t>
            </a:r>
            <a:endParaRPr lang="en-SI" dirty="0"/>
          </a:p>
        </p:txBody>
      </p:sp>
    </p:spTree>
    <p:extLst>
      <p:ext uri="{BB962C8B-B14F-4D97-AF65-F5344CB8AC3E}">
        <p14:creationId xmlns:p14="http://schemas.microsoft.com/office/powerpoint/2010/main" val="1568625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5C02E-CE40-485A-9919-B03827381E60}"/>
              </a:ext>
            </a:extLst>
          </p:cNvPr>
          <p:cNvSpPr>
            <a:spLocks noGrp="1"/>
          </p:cNvSpPr>
          <p:nvPr>
            <p:ph type="title"/>
          </p:nvPr>
        </p:nvSpPr>
        <p:spPr/>
        <p:txBody>
          <a:bodyPr/>
          <a:lstStyle/>
          <a:p>
            <a:r>
              <a:rPr lang="en-US" dirty="0"/>
              <a:t>Pilot operated valve</a:t>
            </a:r>
            <a:endParaRPr lang="en-SI" dirty="0"/>
          </a:p>
        </p:txBody>
      </p:sp>
      <p:pic>
        <p:nvPicPr>
          <p:cNvPr id="4" name="Content Placeholder 3">
            <a:extLst>
              <a:ext uri="{FF2B5EF4-FFF2-40B4-BE49-F238E27FC236}">
                <a16:creationId xmlns:a16="http://schemas.microsoft.com/office/drawing/2014/main" id="{6CD76A67-8C18-45FC-98B6-9D6F3EC8EE84}"/>
              </a:ext>
            </a:extLst>
          </p:cNvPr>
          <p:cNvPicPr>
            <a:picLocks noGrp="1" noChangeAspect="1"/>
          </p:cNvPicPr>
          <p:nvPr>
            <p:ph idx="1"/>
          </p:nvPr>
        </p:nvPicPr>
        <p:blipFill>
          <a:blip r:embed="rId2"/>
          <a:stretch>
            <a:fillRect/>
          </a:stretch>
        </p:blipFill>
        <p:spPr>
          <a:xfrm>
            <a:off x="898891" y="1946133"/>
            <a:ext cx="4963181" cy="4198461"/>
          </a:xfrm>
          <a:prstGeom prst="rect">
            <a:avLst/>
          </a:prstGeom>
        </p:spPr>
      </p:pic>
    </p:spTree>
    <p:extLst>
      <p:ext uri="{BB962C8B-B14F-4D97-AF65-F5344CB8AC3E}">
        <p14:creationId xmlns:p14="http://schemas.microsoft.com/office/powerpoint/2010/main" val="11230514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4751F-4A6C-44DB-B1A3-C851522D70DA}"/>
              </a:ext>
            </a:extLst>
          </p:cNvPr>
          <p:cNvSpPr>
            <a:spLocks noGrp="1"/>
          </p:cNvSpPr>
          <p:nvPr>
            <p:ph type="title"/>
          </p:nvPr>
        </p:nvSpPr>
        <p:spPr/>
        <p:txBody>
          <a:bodyPr/>
          <a:lstStyle/>
          <a:p>
            <a:r>
              <a:rPr lang="en-US" dirty="0"/>
              <a:t>Modeling</a:t>
            </a:r>
            <a:endParaRPr lang="en-SI" dirty="0"/>
          </a:p>
        </p:txBody>
      </p:sp>
      <p:sp>
        <p:nvSpPr>
          <p:cNvPr id="3" name="Content Placeholder 2">
            <a:extLst>
              <a:ext uri="{FF2B5EF4-FFF2-40B4-BE49-F238E27FC236}">
                <a16:creationId xmlns:a16="http://schemas.microsoft.com/office/drawing/2014/main" id="{C0296330-F3E0-48CF-BAD3-72ECA3B11712}"/>
              </a:ext>
            </a:extLst>
          </p:cNvPr>
          <p:cNvSpPr>
            <a:spLocks noGrp="1"/>
          </p:cNvSpPr>
          <p:nvPr>
            <p:ph idx="1"/>
          </p:nvPr>
        </p:nvSpPr>
        <p:spPr/>
        <p:txBody>
          <a:bodyPr/>
          <a:lstStyle/>
          <a:p>
            <a:r>
              <a:rPr lang="en-US" dirty="0" err="1"/>
              <a:t>Matlab</a:t>
            </a:r>
            <a:r>
              <a:rPr lang="en-US" dirty="0"/>
              <a:t>/Simulink</a:t>
            </a:r>
            <a:endParaRPr lang="en-SI" dirty="0"/>
          </a:p>
        </p:txBody>
      </p:sp>
    </p:spTree>
    <p:extLst>
      <p:ext uri="{BB962C8B-B14F-4D97-AF65-F5344CB8AC3E}">
        <p14:creationId xmlns:p14="http://schemas.microsoft.com/office/powerpoint/2010/main" val="30533795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9510C-7E68-4DE0-9295-6F8EC7A7C5BA}"/>
              </a:ext>
            </a:extLst>
          </p:cNvPr>
          <p:cNvSpPr>
            <a:spLocks noGrp="1"/>
          </p:cNvSpPr>
          <p:nvPr>
            <p:ph type="title"/>
          </p:nvPr>
        </p:nvSpPr>
        <p:spPr/>
        <p:txBody>
          <a:bodyPr/>
          <a:lstStyle/>
          <a:p>
            <a:r>
              <a:rPr lang="en-US" dirty="0"/>
              <a:t>A hydraulic solution </a:t>
            </a:r>
            <a:endParaRPr lang="en-SI" dirty="0"/>
          </a:p>
        </p:txBody>
      </p:sp>
      <p:pic>
        <p:nvPicPr>
          <p:cNvPr id="4" name="Content Placeholder 3">
            <a:extLst>
              <a:ext uri="{FF2B5EF4-FFF2-40B4-BE49-F238E27FC236}">
                <a16:creationId xmlns:a16="http://schemas.microsoft.com/office/drawing/2014/main" id="{7BE7DA6C-BAA6-425C-A4DA-B465934CE6A4}"/>
              </a:ext>
            </a:extLst>
          </p:cNvPr>
          <p:cNvPicPr>
            <a:picLocks noGrp="1" noChangeAspect="1"/>
          </p:cNvPicPr>
          <p:nvPr>
            <p:ph idx="1"/>
          </p:nvPr>
        </p:nvPicPr>
        <p:blipFill>
          <a:blip r:embed="rId2"/>
          <a:stretch>
            <a:fillRect/>
          </a:stretch>
        </p:blipFill>
        <p:spPr>
          <a:xfrm>
            <a:off x="720599" y="2205950"/>
            <a:ext cx="2467589" cy="3450382"/>
          </a:xfrm>
          <a:prstGeom prst="rect">
            <a:avLst/>
          </a:prstGeom>
        </p:spPr>
      </p:pic>
      <p:pic>
        <p:nvPicPr>
          <p:cNvPr id="5" name="Picture 4">
            <a:extLst>
              <a:ext uri="{FF2B5EF4-FFF2-40B4-BE49-F238E27FC236}">
                <a16:creationId xmlns:a16="http://schemas.microsoft.com/office/drawing/2014/main" id="{6C233233-2D51-4A3C-906F-A5D505F9C564}"/>
              </a:ext>
            </a:extLst>
          </p:cNvPr>
          <p:cNvPicPr>
            <a:picLocks noChangeAspect="1"/>
          </p:cNvPicPr>
          <p:nvPr/>
        </p:nvPicPr>
        <p:blipFill>
          <a:blip r:embed="rId3"/>
          <a:stretch>
            <a:fillRect/>
          </a:stretch>
        </p:blipFill>
        <p:spPr>
          <a:xfrm>
            <a:off x="4717236" y="2162106"/>
            <a:ext cx="5605568" cy="3554046"/>
          </a:xfrm>
          <a:prstGeom prst="rect">
            <a:avLst/>
          </a:prstGeom>
        </p:spPr>
      </p:pic>
    </p:spTree>
    <p:extLst>
      <p:ext uri="{BB962C8B-B14F-4D97-AF65-F5344CB8AC3E}">
        <p14:creationId xmlns:p14="http://schemas.microsoft.com/office/powerpoint/2010/main" val="30591960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34A10-8D61-4DA2-9719-B0B93CB85039}"/>
              </a:ext>
            </a:extLst>
          </p:cNvPr>
          <p:cNvSpPr>
            <a:spLocks noGrp="1"/>
          </p:cNvSpPr>
          <p:nvPr>
            <p:ph type="title"/>
          </p:nvPr>
        </p:nvSpPr>
        <p:spPr/>
        <p:txBody>
          <a:bodyPr/>
          <a:lstStyle/>
          <a:p>
            <a:r>
              <a:rPr lang="en-US" dirty="0"/>
              <a:t>A pneumatic solution</a:t>
            </a:r>
            <a:endParaRPr lang="en-SI" dirty="0"/>
          </a:p>
        </p:txBody>
      </p:sp>
      <p:pic>
        <p:nvPicPr>
          <p:cNvPr id="5" name="Picture 4">
            <a:extLst>
              <a:ext uri="{FF2B5EF4-FFF2-40B4-BE49-F238E27FC236}">
                <a16:creationId xmlns:a16="http://schemas.microsoft.com/office/drawing/2014/main" id="{015031A4-E118-4D83-ACF7-D6740B4ED4CD}"/>
              </a:ext>
            </a:extLst>
          </p:cNvPr>
          <p:cNvPicPr>
            <a:picLocks noChangeAspect="1"/>
          </p:cNvPicPr>
          <p:nvPr/>
        </p:nvPicPr>
        <p:blipFill>
          <a:blip r:embed="rId2"/>
          <a:stretch>
            <a:fillRect/>
          </a:stretch>
        </p:blipFill>
        <p:spPr>
          <a:xfrm>
            <a:off x="896530" y="2002777"/>
            <a:ext cx="6809507" cy="4029834"/>
          </a:xfrm>
          <a:prstGeom prst="rect">
            <a:avLst/>
          </a:prstGeom>
        </p:spPr>
      </p:pic>
    </p:spTree>
    <p:extLst>
      <p:ext uri="{BB962C8B-B14F-4D97-AF65-F5344CB8AC3E}">
        <p14:creationId xmlns:p14="http://schemas.microsoft.com/office/powerpoint/2010/main" val="1488597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9CA06-7559-4AD2-8773-2AA14DC8AFA0}"/>
              </a:ext>
            </a:extLst>
          </p:cNvPr>
          <p:cNvSpPr>
            <a:spLocks noGrp="1"/>
          </p:cNvSpPr>
          <p:nvPr>
            <p:ph type="title"/>
          </p:nvPr>
        </p:nvSpPr>
        <p:spPr/>
        <p:txBody>
          <a:bodyPr/>
          <a:lstStyle/>
          <a:p>
            <a:r>
              <a:rPr lang="en-US" dirty="0"/>
              <a:t>An electric solution</a:t>
            </a:r>
            <a:endParaRPr lang="en-SI" dirty="0"/>
          </a:p>
        </p:txBody>
      </p:sp>
      <p:pic>
        <p:nvPicPr>
          <p:cNvPr id="4" name="Content Placeholder 3">
            <a:extLst>
              <a:ext uri="{FF2B5EF4-FFF2-40B4-BE49-F238E27FC236}">
                <a16:creationId xmlns:a16="http://schemas.microsoft.com/office/drawing/2014/main" id="{3A988A93-B712-444A-A4F7-768C92A3EBDC}"/>
              </a:ext>
            </a:extLst>
          </p:cNvPr>
          <p:cNvPicPr>
            <a:picLocks noGrp="1" noChangeAspect="1"/>
          </p:cNvPicPr>
          <p:nvPr>
            <p:ph idx="1"/>
          </p:nvPr>
        </p:nvPicPr>
        <p:blipFill>
          <a:blip r:embed="rId2"/>
          <a:stretch>
            <a:fillRect/>
          </a:stretch>
        </p:blipFill>
        <p:spPr>
          <a:xfrm>
            <a:off x="725783" y="1853947"/>
            <a:ext cx="4140153" cy="3543441"/>
          </a:xfrm>
          <a:prstGeom prst="rect">
            <a:avLst/>
          </a:prstGeom>
        </p:spPr>
      </p:pic>
      <p:pic>
        <p:nvPicPr>
          <p:cNvPr id="5" name="Picture 4">
            <a:extLst>
              <a:ext uri="{FF2B5EF4-FFF2-40B4-BE49-F238E27FC236}">
                <a16:creationId xmlns:a16="http://schemas.microsoft.com/office/drawing/2014/main" id="{7AD87761-82E2-486D-A902-8D9AF5B2B700}"/>
              </a:ext>
            </a:extLst>
          </p:cNvPr>
          <p:cNvPicPr>
            <a:picLocks noChangeAspect="1"/>
          </p:cNvPicPr>
          <p:nvPr/>
        </p:nvPicPr>
        <p:blipFill>
          <a:blip r:embed="rId3"/>
          <a:stretch>
            <a:fillRect/>
          </a:stretch>
        </p:blipFill>
        <p:spPr>
          <a:xfrm>
            <a:off x="6180891" y="2152480"/>
            <a:ext cx="5172909" cy="3019593"/>
          </a:xfrm>
          <a:prstGeom prst="rect">
            <a:avLst/>
          </a:prstGeom>
        </p:spPr>
      </p:pic>
    </p:spTree>
    <p:extLst>
      <p:ext uri="{BB962C8B-B14F-4D97-AF65-F5344CB8AC3E}">
        <p14:creationId xmlns:p14="http://schemas.microsoft.com/office/powerpoint/2010/main" val="39873879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3F3FB-4DAD-43E0-8108-F611CCC512E9}"/>
              </a:ext>
            </a:extLst>
          </p:cNvPr>
          <p:cNvSpPr>
            <a:spLocks noGrp="1"/>
          </p:cNvSpPr>
          <p:nvPr>
            <p:ph type="title"/>
          </p:nvPr>
        </p:nvSpPr>
        <p:spPr>
          <a:xfrm>
            <a:off x="838200" y="0"/>
            <a:ext cx="10515600" cy="824403"/>
          </a:xfrm>
        </p:spPr>
        <p:txBody>
          <a:bodyPr/>
          <a:lstStyle/>
          <a:p>
            <a:r>
              <a:rPr lang="en-US" dirty="0" err="1"/>
              <a:t>Primerjava</a:t>
            </a:r>
            <a:r>
              <a:rPr lang="en-US" dirty="0"/>
              <a:t> </a:t>
            </a:r>
            <a:r>
              <a:rPr lang="en-US" dirty="0" err="1"/>
              <a:t>aktuatorjev</a:t>
            </a:r>
            <a:endParaRPr lang="en-SI" dirty="0"/>
          </a:p>
        </p:txBody>
      </p:sp>
      <p:graphicFrame>
        <p:nvGraphicFramePr>
          <p:cNvPr id="4" name="Tabela 4">
            <a:extLst>
              <a:ext uri="{FF2B5EF4-FFF2-40B4-BE49-F238E27FC236}">
                <a16:creationId xmlns:a16="http://schemas.microsoft.com/office/drawing/2014/main" id="{D4D0A483-1B22-4402-B3AA-15EEF2C2571A}"/>
              </a:ext>
            </a:extLst>
          </p:cNvPr>
          <p:cNvGraphicFramePr>
            <a:graphicFrameLocks noGrp="1"/>
          </p:cNvGraphicFramePr>
          <p:nvPr>
            <p:extLst>
              <p:ext uri="{D42A27DB-BD31-4B8C-83A1-F6EECF244321}">
                <p14:modId xmlns:p14="http://schemas.microsoft.com/office/powerpoint/2010/main" val="1626319571"/>
              </p:ext>
            </p:extLst>
          </p:nvPr>
        </p:nvGraphicFramePr>
        <p:xfrm>
          <a:off x="469339" y="766689"/>
          <a:ext cx="10884461" cy="6091311"/>
        </p:xfrm>
        <a:graphic>
          <a:graphicData uri="http://schemas.openxmlformats.org/drawingml/2006/table">
            <a:tbl>
              <a:tblPr firstRow="1" bandRow="1">
                <a:tableStyleId>{69012ECD-51FC-41F1-AA8D-1B2483CD663E}</a:tableStyleId>
              </a:tblPr>
              <a:tblGrid>
                <a:gridCol w="2382257">
                  <a:extLst>
                    <a:ext uri="{9D8B030D-6E8A-4147-A177-3AD203B41FA5}">
                      <a16:colId xmlns:a16="http://schemas.microsoft.com/office/drawing/2014/main" val="2569932523"/>
                    </a:ext>
                  </a:extLst>
                </a:gridCol>
                <a:gridCol w="2834068">
                  <a:extLst>
                    <a:ext uri="{9D8B030D-6E8A-4147-A177-3AD203B41FA5}">
                      <a16:colId xmlns:a16="http://schemas.microsoft.com/office/drawing/2014/main" val="2111482651"/>
                    </a:ext>
                  </a:extLst>
                </a:gridCol>
                <a:gridCol w="2834068">
                  <a:extLst>
                    <a:ext uri="{9D8B030D-6E8A-4147-A177-3AD203B41FA5}">
                      <a16:colId xmlns:a16="http://schemas.microsoft.com/office/drawing/2014/main" val="2775099334"/>
                    </a:ext>
                  </a:extLst>
                </a:gridCol>
                <a:gridCol w="2834068">
                  <a:extLst>
                    <a:ext uri="{9D8B030D-6E8A-4147-A177-3AD203B41FA5}">
                      <a16:colId xmlns:a16="http://schemas.microsoft.com/office/drawing/2014/main" val="3726875565"/>
                    </a:ext>
                  </a:extLst>
                </a:gridCol>
              </a:tblGrid>
              <a:tr h="298388">
                <a:tc>
                  <a:txBody>
                    <a:bodyPr/>
                    <a:lstStyle/>
                    <a:p>
                      <a:endParaRPr lang="en-SI" dirty="0"/>
                    </a:p>
                  </a:txBody>
                  <a:tcPr/>
                </a:tc>
                <a:tc>
                  <a:txBody>
                    <a:bodyPr/>
                    <a:lstStyle/>
                    <a:p>
                      <a:r>
                        <a:rPr lang="en-US" dirty="0"/>
                        <a:t>Electrical</a:t>
                      </a:r>
                      <a:endParaRPr lang="en-SI" dirty="0"/>
                    </a:p>
                  </a:txBody>
                  <a:tcPr/>
                </a:tc>
                <a:tc>
                  <a:txBody>
                    <a:bodyPr/>
                    <a:lstStyle/>
                    <a:p>
                      <a:r>
                        <a:rPr lang="en-US" dirty="0"/>
                        <a:t>Hydraulic</a:t>
                      </a:r>
                      <a:endParaRPr lang="en-SI" dirty="0"/>
                    </a:p>
                  </a:txBody>
                  <a:tcPr/>
                </a:tc>
                <a:tc>
                  <a:txBody>
                    <a:bodyPr/>
                    <a:lstStyle/>
                    <a:p>
                      <a:r>
                        <a:rPr lang="en-US" dirty="0"/>
                        <a:t>Pneumatic</a:t>
                      </a:r>
                      <a:endParaRPr lang="en-SI" dirty="0"/>
                    </a:p>
                  </a:txBody>
                  <a:tcPr/>
                </a:tc>
                <a:extLst>
                  <a:ext uri="{0D108BD9-81ED-4DB2-BD59-A6C34878D82A}">
                    <a16:rowId xmlns:a16="http://schemas.microsoft.com/office/drawing/2014/main" val="1318130492"/>
                  </a:ext>
                </a:extLst>
              </a:tr>
              <a:tr h="522179">
                <a:tc>
                  <a:txBody>
                    <a:bodyPr/>
                    <a:lstStyle/>
                    <a:p>
                      <a:r>
                        <a:rPr lang="en-US" dirty="0"/>
                        <a:t>Energy source</a:t>
                      </a:r>
                    </a:p>
                  </a:txBody>
                  <a:tcPr/>
                </a:tc>
                <a:tc>
                  <a:txBody>
                    <a:bodyPr/>
                    <a:lstStyle/>
                    <a:p>
                      <a:r>
                        <a:rPr lang="en-US" dirty="0"/>
                        <a:t>Usually from outside supplier</a:t>
                      </a:r>
                      <a:endParaRPr lang="en-SI" dirty="0"/>
                    </a:p>
                  </a:txBody>
                  <a:tcPr/>
                </a:tc>
                <a:tc>
                  <a:txBody>
                    <a:bodyPr/>
                    <a:lstStyle/>
                    <a:p>
                      <a:r>
                        <a:rPr lang="en-US" dirty="0"/>
                        <a:t>Electric motor or diesel driven</a:t>
                      </a:r>
                      <a:endParaRPr lang="en-SI" dirty="0"/>
                    </a:p>
                  </a:txBody>
                  <a:tcPr/>
                </a:tc>
                <a:tc>
                  <a:txBody>
                    <a:bodyPr/>
                    <a:lstStyle/>
                    <a:p>
                      <a:r>
                        <a:rPr lang="en-US" dirty="0"/>
                        <a:t>Electric motor or diesel driven</a:t>
                      </a:r>
                      <a:endParaRPr lang="en-SI" dirty="0"/>
                    </a:p>
                  </a:txBody>
                  <a:tcPr/>
                </a:tc>
                <a:extLst>
                  <a:ext uri="{0D108BD9-81ED-4DB2-BD59-A6C34878D82A}">
                    <a16:rowId xmlns:a16="http://schemas.microsoft.com/office/drawing/2014/main" val="2556452900"/>
                  </a:ext>
                </a:extLst>
              </a:tr>
              <a:tr h="422031">
                <a:tc>
                  <a:txBody>
                    <a:bodyPr/>
                    <a:lstStyle/>
                    <a:p>
                      <a:r>
                        <a:rPr lang="en-US" dirty="0"/>
                        <a:t>Energy storage</a:t>
                      </a:r>
                      <a:endParaRPr lang="en-SI" dirty="0"/>
                    </a:p>
                  </a:txBody>
                  <a:tcPr/>
                </a:tc>
                <a:tc>
                  <a:txBody>
                    <a:bodyPr/>
                    <a:lstStyle/>
                    <a:p>
                      <a:r>
                        <a:rPr lang="en-US" dirty="0"/>
                        <a:t>Limited (batteries)</a:t>
                      </a:r>
                      <a:endParaRPr lang="en-SI" dirty="0"/>
                    </a:p>
                  </a:txBody>
                  <a:tcPr/>
                </a:tc>
                <a:tc>
                  <a:txBody>
                    <a:bodyPr/>
                    <a:lstStyle/>
                    <a:p>
                      <a:r>
                        <a:rPr lang="en-US" dirty="0"/>
                        <a:t>Limited (accumulator)</a:t>
                      </a:r>
                      <a:endParaRPr lang="en-SI" dirty="0"/>
                    </a:p>
                  </a:txBody>
                  <a:tcPr/>
                </a:tc>
                <a:tc>
                  <a:txBody>
                    <a:bodyPr/>
                    <a:lstStyle/>
                    <a:p>
                      <a:r>
                        <a:rPr lang="en-US" dirty="0"/>
                        <a:t>Good (reservoir)</a:t>
                      </a:r>
                      <a:endParaRPr lang="en-SI" dirty="0"/>
                    </a:p>
                  </a:txBody>
                  <a:tcPr/>
                </a:tc>
                <a:extLst>
                  <a:ext uri="{0D108BD9-81ED-4DB2-BD59-A6C34878D82A}">
                    <a16:rowId xmlns:a16="http://schemas.microsoft.com/office/drawing/2014/main" val="3179437878"/>
                  </a:ext>
                </a:extLst>
              </a:tr>
              <a:tr h="602902">
                <a:tc>
                  <a:txBody>
                    <a:bodyPr/>
                    <a:lstStyle/>
                    <a:p>
                      <a:r>
                        <a:rPr lang="en-US" dirty="0"/>
                        <a:t>Distribution system</a:t>
                      </a:r>
                      <a:endParaRPr lang="en-SI" dirty="0"/>
                    </a:p>
                  </a:txBody>
                  <a:tcPr/>
                </a:tc>
                <a:tc>
                  <a:txBody>
                    <a:bodyPr/>
                    <a:lstStyle/>
                    <a:p>
                      <a:r>
                        <a:rPr lang="en-US" dirty="0"/>
                        <a:t>Excellent, with minimal loss</a:t>
                      </a:r>
                      <a:endParaRPr lang="en-SI" dirty="0"/>
                    </a:p>
                  </a:txBody>
                  <a:tcPr/>
                </a:tc>
                <a:tc>
                  <a:txBody>
                    <a:bodyPr/>
                    <a:lstStyle/>
                    <a:p>
                      <a:r>
                        <a:rPr lang="en-US" dirty="0"/>
                        <a:t>Limited, basically a local facility</a:t>
                      </a:r>
                      <a:endParaRPr lang="en-SI" dirty="0"/>
                    </a:p>
                  </a:txBody>
                  <a:tcPr/>
                </a:tc>
                <a:tc>
                  <a:txBody>
                    <a:bodyPr/>
                    <a:lstStyle/>
                    <a:p>
                      <a:r>
                        <a:rPr lang="en-US" dirty="0"/>
                        <a:t>Good, can be treated as a plant wide service</a:t>
                      </a:r>
                      <a:endParaRPr lang="en-SI" dirty="0"/>
                    </a:p>
                  </a:txBody>
                  <a:tcPr/>
                </a:tc>
                <a:extLst>
                  <a:ext uri="{0D108BD9-81ED-4DB2-BD59-A6C34878D82A}">
                    <a16:rowId xmlns:a16="http://schemas.microsoft.com/office/drawing/2014/main" val="1971475100"/>
                  </a:ext>
                </a:extLst>
              </a:tr>
              <a:tr h="298388">
                <a:tc>
                  <a:txBody>
                    <a:bodyPr/>
                    <a:lstStyle/>
                    <a:p>
                      <a:r>
                        <a:rPr lang="en-US" dirty="0"/>
                        <a:t>Energy cost</a:t>
                      </a:r>
                      <a:endParaRPr lang="en-SI" dirty="0"/>
                    </a:p>
                  </a:txBody>
                  <a:tcPr/>
                </a:tc>
                <a:tc>
                  <a:txBody>
                    <a:bodyPr/>
                    <a:lstStyle/>
                    <a:p>
                      <a:r>
                        <a:rPr lang="en-US" dirty="0"/>
                        <a:t>Lowest</a:t>
                      </a:r>
                      <a:endParaRPr lang="en-SI" dirty="0"/>
                    </a:p>
                  </a:txBody>
                  <a:tcPr/>
                </a:tc>
                <a:tc>
                  <a:txBody>
                    <a:bodyPr/>
                    <a:lstStyle/>
                    <a:p>
                      <a:r>
                        <a:rPr lang="en-US" dirty="0"/>
                        <a:t>Medium</a:t>
                      </a:r>
                      <a:endParaRPr lang="en-SI" dirty="0"/>
                    </a:p>
                  </a:txBody>
                  <a:tcPr/>
                </a:tc>
                <a:tc>
                  <a:txBody>
                    <a:bodyPr/>
                    <a:lstStyle/>
                    <a:p>
                      <a:r>
                        <a:rPr lang="en-US" dirty="0"/>
                        <a:t>Highest</a:t>
                      </a:r>
                      <a:endParaRPr lang="en-SI" dirty="0"/>
                    </a:p>
                  </a:txBody>
                  <a:tcPr/>
                </a:tc>
                <a:extLst>
                  <a:ext uri="{0D108BD9-81ED-4DB2-BD59-A6C34878D82A}">
                    <a16:rowId xmlns:a16="http://schemas.microsoft.com/office/drawing/2014/main" val="3297261573"/>
                  </a:ext>
                </a:extLst>
              </a:tr>
              <a:tr h="783773">
                <a:tc>
                  <a:txBody>
                    <a:bodyPr/>
                    <a:lstStyle/>
                    <a:p>
                      <a:r>
                        <a:rPr lang="en-US" dirty="0"/>
                        <a:t>Rotary actuators</a:t>
                      </a:r>
                      <a:endParaRPr lang="en-SI" dirty="0"/>
                    </a:p>
                  </a:txBody>
                  <a:tcPr/>
                </a:tc>
                <a:tc>
                  <a:txBody>
                    <a:bodyPr/>
                    <a:lstStyle/>
                    <a:p>
                      <a:r>
                        <a:rPr lang="en-US" dirty="0"/>
                        <a:t>AC and DC motors. Good control on DC motors. AC motors are cheap</a:t>
                      </a:r>
                      <a:endParaRPr lang="en-SI" dirty="0"/>
                    </a:p>
                  </a:txBody>
                  <a:tcPr/>
                </a:tc>
                <a:tc>
                  <a:txBody>
                    <a:bodyPr/>
                    <a:lstStyle/>
                    <a:p>
                      <a:r>
                        <a:rPr lang="en-US" dirty="0"/>
                        <a:t>Low speed. Good control. Can be stalled</a:t>
                      </a:r>
                      <a:endParaRPr lang="en-SI" dirty="0"/>
                    </a:p>
                  </a:txBody>
                  <a:tcPr/>
                </a:tc>
                <a:tc>
                  <a:txBody>
                    <a:bodyPr/>
                    <a:lstStyle/>
                    <a:p>
                      <a:r>
                        <a:rPr lang="en-US" dirty="0"/>
                        <a:t>Wide speed range. Accurate speed control is difficult</a:t>
                      </a:r>
                      <a:endParaRPr lang="en-SI" dirty="0"/>
                    </a:p>
                  </a:txBody>
                  <a:tcPr/>
                </a:tc>
                <a:extLst>
                  <a:ext uri="{0D108BD9-81ED-4DB2-BD59-A6C34878D82A}">
                    <a16:rowId xmlns:a16="http://schemas.microsoft.com/office/drawing/2014/main" val="1890487680"/>
                  </a:ext>
                </a:extLst>
              </a:tr>
              <a:tr h="783773">
                <a:tc>
                  <a:txBody>
                    <a:bodyPr/>
                    <a:lstStyle/>
                    <a:p>
                      <a:r>
                        <a:rPr lang="en-US" dirty="0"/>
                        <a:t>Linear actuators</a:t>
                      </a:r>
                      <a:endParaRPr lang="en-SI" dirty="0"/>
                    </a:p>
                  </a:txBody>
                  <a:tcPr/>
                </a:tc>
                <a:tc>
                  <a:txBody>
                    <a:bodyPr/>
                    <a:lstStyle/>
                    <a:p>
                      <a:r>
                        <a:rPr lang="en-US" dirty="0"/>
                        <a:t>Short motion via solenoid. Otherwise via mechanical conversion</a:t>
                      </a:r>
                      <a:endParaRPr lang="en-SI" dirty="0"/>
                    </a:p>
                  </a:txBody>
                  <a:tcPr/>
                </a:tc>
                <a:tc>
                  <a:txBody>
                    <a:bodyPr/>
                    <a:lstStyle/>
                    <a:p>
                      <a:r>
                        <a:rPr lang="en-US" dirty="0"/>
                        <a:t>Cylinders. Very high force</a:t>
                      </a:r>
                      <a:endParaRPr lang="en-SI" dirty="0"/>
                    </a:p>
                  </a:txBody>
                  <a:tcPr/>
                </a:tc>
                <a:tc>
                  <a:txBody>
                    <a:bodyPr/>
                    <a:lstStyle/>
                    <a:p>
                      <a:r>
                        <a:rPr lang="en-US" dirty="0"/>
                        <a:t>Cylinders. Medium force</a:t>
                      </a:r>
                      <a:endParaRPr lang="en-SI" dirty="0"/>
                    </a:p>
                  </a:txBody>
                  <a:tcPr/>
                </a:tc>
                <a:extLst>
                  <a:ext uri="{0D108BD9-81ED-4DB2-BD59-A6C34878D82A}">
                    <a16:rowId xmlns:a16="http://schemas.microsoft.com/office/drawing/2014/main" val="4169479068"/>
                  </a:ext>
                </a:extLst>
              </a:tr>
              <a:tr h="969762">
                <a:tc>
                  <a:txBody>
                    <a:bodyPr/>
                    <a:lstStyle/>
                    <a:p>
                      <a:r>
                        <a:rPr lang="en-US" dirty="0"/>
                        <a:t>Controllable force</a:t>
                      </a:r>
                      <a:endParaRPr lang="en-SI" dirty="0"/>
                    </a:p>
                  </a:txBody>
                  <a:tcPr/>
                </a:tc>
                <a:tc>
                  <a:txBody>
                    <a:bodyPr/>
                    <a:lstStyle/>
                    <a:p>
                      <a:r>
                        <a:rPr lang="en-US" dirty="0"/>
                        <a:t>Possible with solenoid and DC motors. </a:t>
                      </a:r>
                    </a:p>
                    <a:p>
                      <a:r>
                        <a:rPr lang="en-US" dirty="0"/>
                        <a:t>Complicated by need for cooling</a:t>
                      </a:r>
                      <a:endParaRPr lang="en-SI" dirty="0"/>
                    </a:p>
                  </a:txBody>
                  <a:tcPr/>
                </a:tc>
                <a:tc>
                  <a:txBody>
                    <a:bodyPr/>
                    <a:lstStyle/>
                    <a:p>
                      <a:r>
                        <a:rPr lang="en-US" dirty="0"/>
                        <a:t>Controllable high force</a:t>
                      </a:r>
                      <a:endParaRPr lang="en-SI" dirty="0"/>
                    </a:p>
                  </a:txBody>
                  <a:tcPr/>
                </a:tc>
                <a:tc>
                  <a:txBody>
                    <a:bodyPr/>
                    <a:lstStyle/>
                    <a:p>
                      <a:r>
                        <a:rPr lang="en-US" dirty="0"/>
                        <a:t>Controllable medium force</a:t>
                      </a:r>
                      <a:endParaRPr lang="en-SI" dirty="0"/>
                    </a:p>
                  </a:txBody>
                  <a:tcPr/>
                </a:tc>
                <a:extLst>
                  <a:ext uri="{0D108BD9-81ED-4DB2-BD59-A6C34878D82A}">
                    <a16:rowId xmlns:a16="http://schemas.microsoft.com/office/drawing/2014/main" val="2555087142"/>
                  </a:ext>
                </a:extLst>
              </a:tr>
              <a:tr h="602902">
                <a:tc>
                  <a:txBody>
                    <a:bodyPr/>
                    <a:lstStyle/>
                    <a:p>
                      <a:r>
                        <a:rPr lang="en-US" dirty="0"/>
                        <a:t>Points to note</a:t>
                      </a:r>
                      <a:endParaRPr lang="en-SI" dirty="0"/>
                    </a:p>
                  </a:txBody>
                  <a:tcPr/>
                </a:tc>
                <a:tc>
                  <a:txBody>
                    <a:bodyPr/>
                    <a:lstStyle/>
                    <a:p>
                      <a:r>
                        <a:rPr lang="en-US" dirty="0"/>
                        <a:t>Danger from electric shock</a:t>
                      </a:r>
                      <a:endParaRPr lang="en-SI" dirty="0"/>
                    </a:p>
                  </a:txBody>
                  <a:tcPr/>
                </a:tc>
                <a:tc>
                  <a:txBody>
                    <a:bodyPr/>
                    <a:lstStyle/>
                    <a:p>
                      <a:r>
                        <a:rPr lang="en-US" dirty="0"/>
                        <a:t>Leakage dangerous and unsightly. Fire hazard</a:t>
                      </a:r>
                      <a:endParaRPr lang="en-SI" dirty="0"/>
                    </a:p>
                  </a:txBody>
                  <a:tcPr/>
                </a:tc>
                <a:tc>
                  <a:txBody>
                    <a:bodyPr/>
                    <a:lstStyle/>
                    <a:p>
                      <a:r>
                        <a:rPr lang="en-US" dirty="0"/>
                        <a:t>Noise</a:t>
                      </a:r>
                      <a:endParaRPr lang="en-SI" dirty="0"/>
                    </a:p>
                  </a:txBody>
                  <a:tcPr/>
                </a:tc>
                <a:extLst>
                  <a:ext uri="{0D108BD9-81ED-4DB2-BD59-A6C34878D82A}">
                    <a16:rowId xmlns:a16="http://schemas.microsoft.com/office/drawing/2014/main" val="74668086"/>
                  </a:ext>
                </a:extLst>
              </a:tr>
            </a:tbl>
          </a:graphicData>
        </a:graphic>
      </p:graphicFrame>
    </p:spTree>
    <p:extLst>
      <p:ext uri="{BB962C8B-B14F-4D97-AF65-F5344CB8AC3E}">
        <p14:creationId xmlns:p14="http://schemas.microsoft.com/office/powerpoint/2010/main" val="41942222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E7EBA-0EB8-4AD7-A2F2-AD323EE3168A}"/>
              </a:ext>
            </a:extLst>
          </p:cNvPr>
          <p:cNvSpPr>
            <a:spLocks noGrp="1"/>
          </p:cNvSpPr>
          <p:nvPr>
            <p:ph type="title"/>
          </p:nvPr>
        </p:nvSpPr>
        <p:spPr/>
        <p:txBody>
          <a:bodyPr/>
          <a:lstStyle/>
          <a:p>
            <a:r>
              <a:rPr lang="en-US" dirty="0"/>
              <a:t>Actuator operational ranges</a:t>
            </a:r>
            <a:endParaRPr lang="en-SI" dirty="0"/>
          </a:p>
        </p:txBody>
      </p:sp>
      <p:pic>
        <p:nvPicPr>
          <p:cNvPr id="7" name="Content Placeholder 6">
            <a:extLst>
              <a:ext uri="{FF2B5EF4-FFF2-40B4-BE49-F238E27FC236}">
                <a16:creationId xmlns:a16="http://schemas.microsoft.com/office/drawing/2014/main" id="{2C7ADE30-F2FC-4563-AEAF-1E4E4733E8B7}"/>
              </a:ext>
            </a:extLst>
          </p:cNvPr>
          <p:cNvPicPr>
            <a:picLocks noGrp="1" noChangeAspect="1"/>
          </p:cNvPicPr>
          <p:nvPr>
            <p:ph idx="1"/>
          </p:nvPr>
        </p:nvPicPr>
        <p:blipFill>
          <a:blip r:embed="rId2"/>
          <a:stretch>
            <a:fillRect/>
          </a:stretch>
        </p:blipFill>
        <p:spPr>
          <a:xfrm>
            <a:off x="618119" y="1902499"/>
            <a:ext cx="6772179" cy="4351338"/>
          </a:xfrm>
          <a:prstGeom prst="rect">
            <a:avLst/>
          </a:prstGeom>
        </p:spPr>
      </p:pic>
    </p:spTree>
    <p:extLst>
      <p:ext uri="{BB962C8B-B14F-4D97-AF65-F5344CB8AC3E}">
        <p14:creationId xmlns:p14="http://schemas.microsoft.com/office/powerpoint/2010/main" val="1919791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4B54A-7EE3-4AB7-96B0-3A9C1BF9304A}"/>
              </a:ext>
            </a:extLst>
          </p:cNvPr>
          <p:cNvSpPr>
            <a:spLocks noGrp="1"/>
          </p:cNvSpPr>
          <p:nvPr>
            <p:ph type="title"/>
          </p:nvPr>
        </p:nvSpPr>
        <p:spPr/>
        <p:txBody>
          <a:bodyPr/>
          <a:lstStyle/>
          <a:p>
            <a:r>
              <a:rPr lang="en-US" dirty="0"/>
              <a:t>Linear Actuator Application</a:t>
            </a:r>
            <a:endParaRPr lang="en-SI" dirty="0"/>
          </a:p>
        </p:txBody>
      </p:sp>
      <p:sp>
        <p:nvSpPr>
          <p:cNvPr id="3" name="Content Placeholder 2">
            <a:extLst>
              <a:ext uri="{FF2B5EF4-FFF2-40B4-BE49-F238E27FC236}">
                <a16:creationId xmlns:a16="http://schemas.microsoft.com/office/drawing/2014/main" id="{216CF602-B3B7-415C-A771-277CC0204B12}"/>
              </a:ext>
            </a:extLst>
          </p:cNvPr>
          <p:cNvSpPr>
            <a:spLocks noGrp="1"/>
          </p:cNvSpPr>
          <p:nvPr>
            <p:ph idx="1"/>
          </p:nvPr>
        </p:nvSpPr>
        <p:spPr>
          <a:xfrm>
            <a:off x="838199" y="1825625"/>
            <a:ext cx="6290883" cy="4351338"/>
          </a:xfrm>
        </p:spPr>
        <p:txBody>
          <a:bodyPr/>
          <a:lstStyle/>
          <a:p>
            <a:r>
              <a:rPr lang="en-US" dirty="0"/>
              <a:t>Air compressor/Jack hammer related to the tie-rod cylinder</a:t>
            </a:r>
          </a:p>
          <a:p>
            <a:pPr marL="0" indent="0">
              <a:buNone/>
            </a:pPr>
            <a:endParaRPr lang="en-US" dirty="0"/>
          </a:p>
          <a:p>
            <a:pPr marL="0" indent="0">
              <a:buNone/>
            </a:pPr>
            <a:r>
              <a:rPr lang="en-US" dirty="0">
                <a:hlinkClick r:id="rId2"/>
              </a:rPr>
              <a:t>https://www.youtube.com/watch?v=0Deft6F-6N4</a:t>
            </a:r>
            <a:endParaRPr lang="en-US" dirty="0"/>
          </a:p>
          <a:p>
            <a:pPr marL="0" indent="0">
              <a:buNone/>
            </a:pPr>
            <a:endParaRPr lang="en-US" dirty="0"/>
          </a:p>
          <a:p>
            <a:pPr marL="0" indent="0">
              <a:buNone/>
            </a:pPr>
            <a:endParaRPr lang="en-US" dirty="0"/>
          </a:p>
        </p:txBody>
      </p:sp>
      <p:pic>
        <p:nvPicPr>
          <p:cNvPr id="2050" name="Picture 2" descr="An illustration from Charles Brady King's jackhammer patent from 1892/1894.">
            <a:extLst>
              <a:ext uri="{FF2B5EF4-FFF2-40B4-BE49-F238E27FC236}">
                <a16:creationId xmlns:a16="http://schemas.microsoft.com/office/drawing/2014/main" id="{C97E4E03-C27E-486F-B819-12A1C19F52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3475" y="1825625"/>
            <a:ext cx="381000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9096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2DB44-4043-4371-A06F-835FF7B6F0FD}"/>
              </a:ext>
            </a:extLst>
          </p:cNvPr>
          <p:cNvSpPr>
            <a:spLocks noGrp="1"/>
          </p:cNvSpPr>
          <p:nvPr>
            <p:ph type="title"/>
          </p:nvPr>
        </p:nvSpPr>
        <p:spPr/>
        <p:txBody>
          <a:bodyPr/>
          <a:lstStyle/>
          <a:p>
            <a:r>
              <a:rPr lang="en-US" dirty="0"/>
              <a:t>Rotary Actuator (air motor)</a:t>
            </a:r>
            <a:endParaRPr lang="en-SI" dirty="0"/>
          </a:p>
        </p:txBody>
      </p:sp>
      <p:sp>
        <p:nvSpPr>
          <p:cNvPr id="3" name="Content Placeholder 2">
            <a:extLst>
              <a:ext uri="{FF2B5EF4-FFF2-40B4-BE49-F238E27FC236}">
                <a16:creationId xmlns:a16="http://schemas.microsoft.com/office/drawing/2014/main" id="{C745D6A4-6CF8-4D20-9112-ED48E7178516}"/>
              </a:ext>
            </a:extLst>
          </p:cNvPr>
          <p:cNvSpPr>
            <a:spLocks noGrp="1"/>
          </p:cNvSpPr>
          <p:nvPr>
            <p:ph idx="1"/>
          </p:nvPr>
        </p:nvSpPr>
        <p:spPr/>
        <p:txBody>
          <a:bodyPr/>
          <a:lstStyle/>
          <a:p>
            <a:pPr marL="0" indent="0">
              <a:buNone/>
            </a:pPr>
            <a:r>
              <a:rPr lang="en-US" dirty="0"/>
              <a:t>4 Types:</a:t>
            </a:r>
          </a:p>
          <a:p>
            <a:r>
              <a:rPr lang="en-US" dirty="0"/>
              <a:t>Rotary Vane</a:t>
            </a:r>
          </a:p>
          <a:p>
            <a:r>
              <a:rPr lang="en-US" dirty="0"/>
              <a:t>Gear</a:t>
            </a:r>
          </a:p>
          <a:p>
            <a:r>
              <a:rPr lang="en-US" dirty="0"/>
              <a:t>Turbine</a:t>
            </a:r>
          </a:p>
          <a:p>
            <a:r>
              <a:rPr lang="en-US" dirty="0"/>
              <a:t>Piston</a:t>
            </a:r>
          </a:p>
          <a:p>
            <a:endParaRPr lang="en-US" dirty="0"/>
          </a:p>
          <a:p>
            <a:pPr marL="0" indent="0">
              <a:buNone/>
            </a:pPr>
            <a:r>
              <a:rPr lang="en-US" dirty="0"/>
              <a:t>www.tdi-turbotwin.com</a:t>
            </a:r>
            <a:endParaRPr lang="en-SI" dirty="0"/>
          </a:p>
        </p:txBody>
      </p:sp>
    </p:spTree>
    <p:extLst>
      <p:ext uri="{BB962C8B-B14F-4D97-AF65-F5344CB8AC3E}">
        <p14:creationId xmlns:p14="http://schemas.microsoft.com/office/powerpoint/2010/main" val="4130061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5BAFC-9CD0-46C1-B39A-FF01462C87B4}"/>
              </a:ext>
            </a:extLst>
          </p:cNvPr>
          <p:cNvSpPr>
            <a:spLocks noGrp="1"/>
          </p:cNvSpPr>
          <p:nvPr>
            <p:ph type="title"/>
          </p:nvPr>
        </p:nvSpPr>
        <p:spPr/>
        <p:txBody>
          <a:bodyPr/>
          <a:lstStyle/>
          <a:p>
            <a:r>
              <a:rPr lang="en-US" dirty="0"/>
              <a:t>Working Principles (Rotary Pneumatic Actuators)</a:t>
            </a:r>
            <a:endParaRPr lang="en-SI" dirty="0"/>
          </a:p>
        </p:txBody>
      </p:sp>
      <p:sp>
        <p:nvSpPr>
          <p:cNvPr id="3" name="Content Placeholder 2">
            <a:extLst>
              <a:ext uri="{FF2B5EF4-FFF2-40B4-BE49-F238E27FC236}">
                <a16:creationId xmlns:a16="http://schemas.microsoft.com/office/drawing/2014/main" id="{03BD332C-52B8-4B3D-BD14-254B7AA2C858}"/>
              </a:ext>
            </a:extLst>
          </p:cNvPr>
          <p:cNvSpPr>
            <a:spLocks noGrp="1"/>
          </p:cNvSpPr>
          <p:nvPr>
            <p:ph idx="1"/>
          </p:nvPr>
        </p:nvSpPr>
        <p:spPr/>
        <p:txBody>
          <a:bodyPr/>
          <a:lstStyle/>
          <a:p>
            <a:r>
              <a:rPr lang="en-US" dirty="0"/>
              <a:t>Rotary actuators are used to convert potential pneumatic energy into mechanical energy.</a:t>
            </a:r>
          </a:p>
          <a:p>
            <a:r>
              <a:rPr lang="en-US" dirty="0"/>
              <a:t>Rotary actuators produce torque</a:t>
            </a:r>
          </a:p>
          <a:p>
            <a:r>
              <a:rPr lang="en-US" dirty="0"/>
              <a:t>Commonly called air motors</a:t>
            </a:r>
          </a:p>
          <a:p>
            <a:r>
              <a:rPr lang="en-US" dirty="0"/>
              <a:t>In most cases rotary actuators are not chosen for their efficiencies, but for their power, speed and torque.</a:t>
            </a:r>
          </a:p>
          <a:p>
            <a:pPr marL="0" indent="0">
              <a:buNone/>
            </a:pPr>
            <a:endParaRPr lang="en-US" dirty="0"/>
          </a:p>
          <a:p>
            <a:pPr marL="0" indent="0">
              <a:buNone/>
            </a:pPr>
            <a:r>
              <a:rPr lang="en-US" dirty="0"/>
              <a:t>http//www.ifps.org/Education/WhitePapers/PneumaticCylinders.htm</a:t>
            </a:r>
            <a:endParaRPr lang="en-SI" dirty="0"/>
          </a:p>
        </p:txBody>
      </p:sp>
    </p:spTree>
    <p:extLst>
      <p:ext uri="{BB962C8B-B14F-4D97-AF65-F5344CB8AC3E}">
        <p14:creationId xmlns:p14="http://schemas.microsoft.com/office/powerpoint/2010/main" val="2400852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F09E9-9AA7-482A-9674-5F988D6200CF}"/>
              </a:ext>
            </a:extLst>
          </p:cNvPr>
          <p:cNvSpPr>
            <a:spLocks noGrp="1"/>
          </p:cNvSpPr>
          <p:nvPr>
            <p:ph type="title"/>
          </p:nvPr>
        </p:nvSpPr>
        <p:spPr/>
        <p:txBody>
          <a:bodyPr/>
          <a:lstStyle/>
          <a:p>
            <a:r>
              <a:rPr lang="en-US" dirty="0"/>
              <a:t>Rotary vane pneumatic actuator</a:t>
            </a:r>
            <a:endParaRPr lang="en-SI" dirty="0"/>
          </a:p>
        </p:txBody>
      </p:sp>
      <p:pic>
        <p:nvPicPr>
          <p:cNvPr id="4" name="Content Placeholder 3">
            <a:extLst>
              <a:ext uri="{FF2B5EF4-FFF2-40B4-BE49-F238E27FC236}">
                <a16:creationId xmlns:a16="http://schemas.microsoft.com/office/drawing/2014/main" id="{F11E3FBD-5461-4B53-849B-4F35DF127675}"/>
              </a:ext>
            </a:extLst>
          </p:cNvPr>
          <p:cNvPicPr>
            <a:picLocks noGrp="1" noChangeAspect="1"/>
          </p:cNvPicPr>
          <p:nvPr>
            <p:ph idx="1"/>
          </p:nvPr>
        </p:nvPicPr>
        <p:blipFill>
          <a:blip r:embed="rId2"/>
          <a:stretch>
            <a:fillRect/>
          </a:stretch>
        </p:blipFill>
        <p:spPr>
          <a:xfrm>
            <a:off x="1014918" y="2648591"/>
            <a:ext cx="5511309" cy="3277217"/>
          </a:xfrm>
          <a:prstGeom prst="rect">
            <a:avLst/>
          </a:prstGeom>
        </p:spPr>
      </p:pic>
    </p:spTree>
    <p:extLst>
      <p:ext uri="{BB962C8B-B14F-4D97-AF65-F5344CB8AC3E}">
        <p14:creationId xmlns:p14="http://schemas.microsoft.com/office/powerpoint/2010/main" val="3688885311"/>
      </p:ext>
    </p:extLst>
  </p:cSld>
  <p:clrMapOvr>
    <a:masterClrMapping/>
  </p:clrMapOvr>
</p:sld>
</file>

<file path=ppt/theme/theme1.xml><?xml version="1.0" encoding="utf-8"?>
<a:theme xmlns:a="http://schemas.openxmlformats.org/drawingml/2006/main" name="BLISS predavanja">
  <a:themeElements>
    <a:clrScheme name="Po meri 4">
      <a:dk1>
        <a:sysClr val="windowText" lastClr="000000"/>
      </a:dk1>
      <a:lt1>
        <a:sysClr val="window" lastClr="FFFFFF"/>
      </a:lt1>
      <a:dk2>
        <a:srgbClr val="17406D"/>
      </a:dk2>
      <a:lt2>
        <a:srgbClr val="DBEFF9"/>
      </a:lt2>
      <a:accent1>
        <a:srgbClr val="0F6FC6"/>
      </a:accent1>
      <a:accent2>
        <a:srgbClr val="009DD9"/>
      </a:accent2>
      <a:accent3>
        <a:srgbClr val="0BD0D9"/>
      </a:accent3>
      <a:accent4>
        <a:srgbClr val="4FCEFF"/>
      </a:accent4>
      <a:accent5>
        <a:srgbClr val="89DEFF"/>
      </a:accent5>
      <a:accent6>
        <a:srgbClr val="59A9F2"/>
      </a:accent6>
      <a:hlink>
        <a:srgbClr val="F49100"/>
      </a:hlink>
      <a:folHlink>
        <a:srgbClr val="85DFD0"/>
      </a:folHlink>
    </a:clrScheme>
    <a:fontScheme name="Gladko">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ladko">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BLISS predavanja" id="{32245E5B-3250-4407-8011-2883933BA615}" vid="{C0256519-9CCD-4821-A8A3-02F1E2B457AA}"/>
    </a:ext>
  </a:extLst>
</a:theme>
</file>

<file path=docProps/app.xml><?xml version="1.0" encoding="utf-8"?>
<Properties xmlns="http://schemas.openxmlformats.org/officeDocument/2006/extended-properties" xmlns:vt="http://schemas.openxmlformats.org/officeDocument/2006/docPropsVTypes">
  <Template>BLISS predavanja</Template>
  <TotalTime>596</TotalTime>
  <Words>928</Words>
  <Application>Microsoft Office PowerPoint</Application>
  <PresentationFormat>Widescreen</PresentationFormat>
  <Paragraphs>182</Paragraphs>
  <Slides>56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62" baseType="lpstr">
      <vt:lpstr>Arial</vt:lpstr>
      <vt:lpstr>Times New Roman</vt:lpstr>
      <vt:lpstr>Trebuchet MS</vt:lpstr>
      <vt:lpstr>Wingdings 3</vt:lpstr>
      <vt:lpstr>BLISS predavanja</vt:lpstr>
      <vt:lpstr>Egyenlet</vt:lpstr>
      <vt:lpstr>Mechatronic actuators</vt:lpstr>
      <vt:lpstr>Pmenumatic actuators</vt:lpstr>
      <vt:lpstr>Types of Pneumatic Actuators?</vt:lpstr>
      <vt:lpstr>Tie Rod Cylinders</vt:lpstr>
      <vt:lpstr>Working Principles (Linear Pneumatic Actuators)</vt:lpstr>
      <vt:lpstr>Linear Actuator Application</vt:lpstr>
      <vt:lpstr>Rotary Actuator (air motor)</vt:lpstr>
      <vt:lpstr>Working Principles (Rotary Pneumatic Actuators)</vt:lpstr>
      <vt:lpstr>Rotary vane pneumatic actuator</vt:lpstr>
      <vt:lpstr>Gear rotary actuator</vt:lpstr>
      <vt:lpstr>Turbine</vt:lpstr>
      <vt:lpstr>Piston</vt:lpstr>
      <vt:lpstr>Pneumatic Gripper</vt:lpstr>
      <vt:lpstr>Working Principles (Grippers)</vt:lpstr>
      <vt:lpstr>Pneumatic Control Valve</vt:lpstr>
      <vt:lpstr>Working Principles (Control Valve)</vt:lpstr>
      <vt:lpstr>Major Specifications</vt:lpstr>
      <vt:lpstr>Limitations</vt:lpstr>
      <vt:lpstr>Pneumatic actuator as part of a system</vt:lpstr>
      <vt:lpstr>Cost of Pneumatic Actuators</vt:lpstr>
      <vt:lpstr>A pneumatic system</vt:lpstr>
      <vt:lpstr>Dryer / Water separator </vt:lpstr>
      <vt:lpstr>Lubrication</vt:lpstr>
      <vt:lpstr>Air supply parameters</vt:lpstr>
      <vt:lpstr>Hydraulic system</vt:lpstr>
      <vt:lpstr>Hydraulic actuators</vt:lpstr>
      <vt:lpstr>Hydraulic cylinder</vt:lpstr>
      <vt:lpstr>Pressure, size and force</vt:lpstr>
      <vt:lpstr>Cylinder types</vt:lpstr>
      <vt:lpstr>Cushioning of cylinders</vt:lpstr>
      <vt:lpstr>Calculation of cylinders</vt:lpstr>
      <vt:lpstr>Friction</vt:lpstr>
      <vt:lpstr>Hydraulic actuator as part of a system</vt:lpstr>
      <vt:lpstr>Typical applications</vt:lpstr>
      <vt:lpstr>Swash plate hydraulic motor</vt:lpstr>
      <vt:lpstr>Similar types as in the case of pneumatics</vt:lpstr>
      <vt:lpstr>Pressure values</vt:lpstr>
      <vt:lpstr>Pressure control</vt:lpstr>
      <vt:lpstr>Dynamic phenomena</vt:lpstr>
      <vt:lpstr>Schematics</vt:lpstr>
      <vt:lpstr>Valves</vt:lpstr>
      <vt:lpstr>Operation modes</vt:lpstr>
      <vt:lpstr>Designations</vt:lpstr>
      <vt:lpstr>Basic graphic symbols</vt:lpstr>
      <vt:lpstr>Types</vt:lpstr>
      <vt:lpstr>Actuation symbols</vt:lpstr>
      <vt:lpstr>Examples of valves (1)</vt:lpstr>
      <vt:lpstr>Examples of valves (2)</vt:lpstr>
      <vt:lpstr>Examples of valves (3)</vt:lpstr>
      <vt:lpstr>Pilot operated valve</vt:lpstr>
      <vt:lpstr>Modeling</vt:lpstr>
      <vt:lpstr>A hydraulic solution </vt:lpstr>
      <vt:lpstr>A pneumatic solution</vt:lpstr>
      <vt:lpstr>An electric solution</vt:lpstr>
      <vt:lpstr>Primerjava aktuatorjev</vt:lpstr>
      <vt:lpstr>Actuator operational ranges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Podržaj, Primož</dc:creator>
  <cp:lastModifiedBy>Antonio Maffei</cp:lastModifiedBy>
  <cp:revision>40</cp:revision>
  <dcterms:created xsi:type="dcterms:W3CDTF">2023-02-27T16:33:39Z</dcterms:created>
  <dcterms:modified xsi:type="dcterms:W3CDTF">2025-04-25T10:47:26Z</dcterms:modified>
</cp:coreProperties>
</file>